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hyperlink" Target="Multivariate%20analysis/lec10.pdf" TargetMode="Externa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8.wmf"/><Relationship Id="rId10" Type="http://schemas.openxmlformats.org/officeDocument/2006/relationships/image" Target="../media/image6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5008" y="1788454"/>
            <a:ext cx="9697792" cy="2098226"/>
          </a:xfrm>
        </p:spPr>
        <p:txBody>
          <a:bodyPr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SOST 4215.03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multivariate ANALYSIS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SOCIAL STATISTICS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SRI JAYEWARDENEPURA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527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Eigen values of a matrix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– square matrix with order is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p.p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– Identity matrix with order is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i-LK" dirty="0">
                <a:latin typeface="Times New Roman" panose="02020603050405020304" pitchFamily="18" charset="0"/>
              </a:rPr>
              <a:t>බ</a:t>
            </a:r>
            <a:r>
              <a:rPr lang="si-LK" dirty="0" smtClean="0">
                <a:latin typeface="Times New Roman" panose="02020603050405020304" pitchFamily="18" charset="0"/>
              </a:rPr>
              <a:t>හ</a:t>
            </a:r>
            <a:r>
              <a:rPr lang="si-LK" dirty="0" smtClean="0">
                <a:latin typeface="Times New Roman" panose="02020603050405020304" pitchFamily="18" charset="0"/>
              </a:rPr>
              <a:t>ුපද සමීකරණය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endParaRPr lang="si-LK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 can be taken by solving this equation these values are called Eigen values or characteristics roots.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922408"/>
              </p:ext>
            </p:extLst>
          </p:nvPr>
        </p:nvGraphicFramePr>
        <p:xfrm>
          <a:off x="3611647" y="3120108"/>
          <a:ext cx="1584352" cy="576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3" imgW="698400" imgH="253800" progId="Equation.3">
                  <p:embed/>
                </p:oleObj>
              </mc:Choice>
              <mc:Fallback>
                <p:oleObj name="Equation" r:id="rId3" imgW="6984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1647" y="3120108"/>
                        <a:ext cx="1584352" cy="576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6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835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 Eigen vector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Eigen vectors are not unique. There are several Eigen vectors for a same Eigen value.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of Normalized Eigen Vector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459934"/>
              </p:ext>
            </p:extLst>
          </p:nvPr>
        </p:nvGraphicFramePr>
        <p:xfrm>
          <a:off x="5802774" y="3142629"/>
          <a:ext cx="1442977" cy="992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3" imgW="609480" imgH="419040" progId="Equation.3">
                  <p:embed/>
                </p:oleObj>
              </mc:Choice>
              <mc:Fallback>
                <p:oleObj name="Equation" r:id="rId3" imgW="609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02774" y="3142629"/>
                        <a:ext cx="1442977" cy="992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6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Orthogonal Matrix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P is a square matrix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p’p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p’p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I, P is a orthogonal matrix.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Spectral decomposition of a matrix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58900" y="1316976"/>
                <a:ext cx="9601200" cy="5431553"/>
              </a:xfrm>
            </p:spPr>
            <p:txBody>
              <a:bodyPr/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Sometimes there are not enough eigenvectors to form a basis. There is always a basis of generalized eigenvectors. This gives a spectral decomposition of general matrices. And yields the general solution of X0 = AX. As a special case we derive the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diagonalisability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symmetric matrices. Stability of X0 = AX is studied with an eye to the analysis of asymptotic stability by linearization.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3" action="ppaction://hlinkfile"/>
                  </a:rPr>
                  <a:t>Multivariate analysis\lec10.pdf</a:t>
                </a:r>
                <a:endParaRPr lang="si-LK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is a symmetric matrix. Matrix A can be separated as Eigen values and Eigen vectors.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A = P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ᴧ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P’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1  </m:t>
                        </m:r>
                      </m:sub>
                    </m:sSub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 </a:t>
                </a:r>
                <a:r>
                  <a:rPr lang="en-US" dirty="0" smtClean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 </a:t>
                </a:r>
                <a:r>
                  <a:rPr lang="en-US" dirty="0" smtClean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……….+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191B0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 </a:t>
                </a:r>
                <a:r>
                  <a:rPr lang="en-US" dirty="0" smtClean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P =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dirty="0" smtClean="0">
                  <a:solidFill>
                    <a:srgbClr val="191B0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l-GR" dirty="0" smtClean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ᴧ</a:t>
                </a:r>
                <a:r>
                  <a:rPr lang="en-US" dirty="0" smtClean="0">
                    <a:solidFill>
                      <a:srgbClr val="191B0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58900" y="1316976"/>
                <a:ext cx="9601200" cy="5431553"/>
              </a:xfrm>
              <a:blipFill rotWithShape="0">
                <a:blip r:embed="rId4"/>
                <a:stretch>
                  <a:fillRect l="-571" t="-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318198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376542"/>
              </p:ext>
            </p:extLst>
          </p:nvPr>
        </p:nvGraphicFramePr>
        <p:xfrm>
          <a:off x="6032500" y="3287713"/>
          <a:ext cx="127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Equation" r:id="rId7" imgW="126720" imgH="279360" progId="Equation.3">
                  <p:embed/>
                </p:oleObj>
              </mc:Choice>
              <mc:Fallback>
                <p:oleObj name="Equation" r:id="rId7" imgW="12672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32500" y="3287713"/>
                        <a:ext cx="127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249616"/>
              </p:ext>
            </p:extLst>
          </p:nvPr>
        </p:nvGraphicFramePr>
        <p:xfrm>
          <a:off x="9501746" y="3111970"/>
          <a:ext cx="1458354" cy="846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Equation" r:id="rId9" imgW="787320" imgH="457200" progId="Equation.3">
                  <p:embed/>
                </p:oleObj>
              </mc:Choice>
              <mc:Fallback>
                <p:oleObj name="Equation" r:id="rId9" imgW="7873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501746" y="3111970"/>
                        <a:ext cx="1458354" cy="8467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512067"/>
              </p:ext>
            </p:extLst>
          </p:nvPr>
        </p:nvGraphicFramePr>
        <p:xfrm>
          <a:off x="2816358" y="3649328"/>
          <a:ext cx="3157772" cy="554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11" imgW="1663560" imgH="291960" progId="Equation.3">
                  <p:embed/>
                </p:oleObj>
              </mc:Choice>
              <mc:Fallback>
                <p:oleObj name="Equation" r:id="rId11" imgW="166356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16358" y="3649328"/>
                        <a:ext cx="3157772" cy="554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362261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133412"/>
              </p:ext>
            </p:extLst>
          </p:nvPr>
        </p:nvGraphicFramePr>
        <p:xfrm>
          <a:off x="2816358" y="4377817"/>
          <a:ext cx="1592597" cy="2007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14" imgW="927000" imgH="1168200" progId="Equation.3">
                  <p:embed/>
                </p:oleObj>
              </mc:Choice>
              <mc:Fallback>
                <p:oleObj name="Equation" r:id="rId14" imgW="927000" imgH="116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16358" y="4377817"/>
                        <a:ext cx="1592597" cy="2007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08955" y="6117465"/>
            <a:ext cx="67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pxp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9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78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P </a:t>
            </a:r>
            <a:r>
              <a:rPr lang="el-GR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ᴧ</a:t>
            </a:r>
            <a:r>
              <a:rPr lang="en-US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=</a:t>
            </a:r>
          </a:p>
          <a:p>
            <a:endParaRPr lang="en-US" dirty="0">
              <a:solidFill>
                <a:srgbClr val="191B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191B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064430"/>
              </p:ext>
            </p:extLst>
          </p:nvPr>
        </p:nvGraphicFramePr>
        <p:xfrm>
          <a:off x="3238142" y="1944709"/>
          <a:ext cx="4632236" cy="1173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3" imgW="2908080" imgH="736560" progId="Equation.3">
                  <p:embed/>
                </p:oleObj>
              </mc:Choice>
              <mc:Fallback>
                <p:oleObj name="Equation" r:id="rId3" imgW="290808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8142" y="1944709"/>
                        <a:ext cx="4632236" cy="1173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412653"/>
              </p:ext>
            </p:extLst>
          </p:nvPr>
        </p:nvGraphicFramePr>
        <p:xfrm>
          <a:off x="2508965" y="3325610"/>
          <a:ext cx="1458354" cy="846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5" imgW="787320" imgH="457200" progId="Equation.3">
                  <p:embed/>
                </p:oleObj>
              </mc:Choice>
              <mc:Fallback>
                <p:oleObj name="Equation" r:id="rId5" imgW="7873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08965" y="3325610"/>
                        <a:ext cx="1458354" cy="8467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001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360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spectral decomposition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39403"/>
            <a:ext cx="10425448" cy="53060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Easy to identify the invers matrix of a symmetric matrix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find a square root matrix of a matrix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the positive definite matrix (</a:t>
            </a:r>
            <a:r>
              <a:rPr lang="si-LK" dirty="0" smtClean="0">
                <a:latin typeface="Times New Roman" panose="02020603050405020304" pitchFamily="18" charset="0"/>
              </a:rPr>
              <a:t>ධන නිශ්චිත න්‍යාසය)</a:t>
            </a:r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definite matrix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is a symmetric matrix with order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x is a column vector with order p.1.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X’A X &gt; 0 and if all  x     0, matrix “A” is named as positive definite matrix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Eigen values of a matrix are positive – positive definite matrix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Eigen values of a matrix are negative – negative definite matrix (</a:t>
            </a:r>
            <a:r>
              <a:rPr lang="en-US" sz="24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X’A </a:t>
            </a:r>
            <a:r>
              <a:rPr lang="en-US" sz="24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0)</a:t>
            </a:r>
          </a:p>
          <a:p>
            <a:pPr lvl="0"/>
            <a:r>
              <a:rPr lang="en-US" sz="24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 Eigen values of a matrix are not negative (+ or 0) – positive semi definite matrix </a:t>
            </a:r>
            <a:r>
              <a:rPr lang="en-US" sz="24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(X’A X </a:t>
            </a:r>
            <a:r>
              <a:rPr lang="en-US" sz="24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&gt;= </a:t>
            </a:r>
            <a:r>
              <a:rPr lang="en-US" sz="24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en-US" sz="24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Eigen values of a matrix are not positive (- or 0) – negative semi definite  </a:t>
            </a:r>
            <a:r>
              <a:rPr lang="en-US" sz="24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(X’A X </a:t>
            </a:r>
            <a:r>
              <a:rPr lang="en-US" sz="24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=&lt; </a:t>
            </a:r>
            <a:r>
              <a:rPr lang="en-US" sz="24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en-US" sz="24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Eigen values of a matrix are mixed  (+, 0 and -) – Indefinite matrix </a:t>
            </a:r>
            <a:endParaRPr lang="en-US" sz="2400" dirty="0">
              <a:solidFill>
                <a:srgbClr val="191B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816207"/>
              </p:ext>
            </p:extLst>
          </p:nvPr>
        </p:nvGraphicFramePr>
        <p:xfrm>
          <a:off x="3656438" y="3370442"/>
          <a:ext cx="348893" cy="348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139680" imgH="139680" progId="Equation.3">
                  <p:embed/>
                </p:oleObj>
              </mc:Choice>
              <mc:Fallback>
                <p:oleObj name="Equation" r:id="rId3" imgW="1396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6438" y="3370442"/>
                        <a:ext cx="348893" cy="348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9913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99056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Square matrix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87887"/>
            <a:ext cx="9601200" cy="45795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“B” is square matrix;</a:t>
            </a:r>
          </a:p>
          <a:p>
            <a:pPr marL="0" indent="0">
              <a:buNone/>
            </a:pPr>
            <a:r>
              <a:rPr lang="en-US" dirty="0" smtClean="0"/>
              <a:t>A = B.B, then, B is a square root matrix of A </a:t>
            </a:r>
          </a:p>
          <a:p>
            <a:pPr marL="0" indent="0">
              <a:buNone/>
            </a:pPr>
            <a:r>
              <a:rPr lang="en-US" dirty="0" smtClean="0"/>
              <a:t>Through a spectral decomposition of a matrix can be obtained a square root matrix</a:t>
            </a:r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60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087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039" y="1416675"/>
            <a:ext cx="9633397" cy="506139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According to Pythagoras theorem find the distance from 0 to point “p”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x2		d</a:t>
            </a:r>
          </a:p>
          <a:p>
            <a:pPr marL="0" indent="0">
              <a:buNone/>
            </a:pPr>
            <a:r>
              <a:rPr lang="en-US" dirty="0" smtClean="0"/>
              <a:t>        0     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x1            Euclidean distance</a:t>
            </a:r>
          </a:p>
          <a:p>
            <a:pPr marL="0" indent="0">
              <a:buNone/>
            </a:pPr>
            <a:r>
              <a:rPr lang="en-US" dirty="0" smtClean="0"/>
              <a:t>If we have more than two variables; </a:t>
            </a:r>
          </a:p>
          <a:p>
            <a:pPr marL="0" indent="0">
              <a:buNone/>
            </a:pPr>
            <a:r>
              <a:rPr lang="en-US" dirty="0" smtClean="0"/>
              <a:t>But this is not independent from the measurements. Statistical distances should be independent from the scale of measurements. Therefore, it should be used standard deviations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x2</a:t>
            </a:r>
          </a:p>
          <a:p>
            <a:pPr marL="0" indent="0">
              <a:buNone/>
            </a:pPr>
            <a:r>
              <a:rPr lang="en-US" dirty="0" smtClean="0"/>
              <a:t>						In this diagram varies of x1 is higher than  x2. 							But, these variables are not independent from the 						</a:t>
            </a:r>
            <a:r>
              <a:rPr lang="en-US" dirty="0"/>
              <a:t>scale </a:t>
            </a:r>
            <a:r>
              <a:rPr lang="en-US" dirty="0" smtClean="0"/>
              <a:t>of measurements. Sometimes, x2 may be vary 						than x1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x2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                         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7893" y="2962141"/>
            <a:ext cx="14037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137893" y="1903389"/>
            <a:ext cx="1403797" cy="1045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41690" y="1903389"/>
            <a:ext cx="0" cy="1058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146182"/>
              </p:ext>
            </p:extLst>
          </p:nvPr>
        </p:nvGraphicFramePr>
        <p:xfrm>
          <a:off x="5288653" y="2255917"/>
          <a:ext cx="1871999" cy="454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1307880" imgH="317160" progId="Equation.3">
                  <p:embed/>
                </p:oleObj>
              </mc:Choice>
              <mc:Fallback>
                <p:oleObj name="Equation" r:id="rId3" imgW="1307880" imgH="317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88653" y="2255917"/>
                        <a:ext cx="1871999" cy="454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4250028" y="3947373"/>
            <a:ext cx="25758" cy="20477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958921" y="4971243"/>
            <a:ext cx="2633730" cy="38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016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6634"/>
          </a:xfrm>
        </p:spPr>
        <p:txBody>
          <a:bodyPr/>
          <a:lstStyle/>
          <a:p>
            <a:r>
              <a:rPr lang="en-US" dirty="0" smtClean="0"/>
              <a:t>Statistical distance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134737"/>
              </p:ext>
            </p:extLst>
          </p:nvPr>
        </p:nvGraphicFramePr>
        <p:xfrm>
          <a:off x="1545463" y="1177078"/>
          <a:ext cx="1687133" cy="151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3" imgW="634680" imgH="571320" progId="Equation.3">
                  <p:embed/>
                </p:oleObj>
              </mc:Choice>
              <mc:Fallback>
                <p:oleObj name="Equation" r:id="rId3" imgW="63468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5463" y="1177078"/>
                        <a:ext cx="1687133" cy="151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197498"/>
              </p:ext>
            </p:extLst>
          </p:nvPr>
        </p:nvGraphicFramePr>
        <p:xfrm>
          <a:off x="3917413" y="1455896"/>
          <a:ext cx="1465956" cy="1226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5" imgW="622080" imgH="520560" progId="Equation.3">
                  <p:embed/>
                </p:oleObj>
              </mc:Choice>
              <mc:Fallback>
                <p:oleObj name="Equation" r:id="rId5" imgW="62208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17413" y="1455896"/>
                        <a:ext cx="1465956" cy="1226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48496" y="3142444"/>
            <a:ext cx="68386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Distance = </a:t>
            </a:r>
          </a:p>
          <a:p>
            <a:endParaRPr lang="en-US" dirty="0"/>
          </a:p>
          <a:p>
            <a:r>
              <a:rPr lang="en-US" dirty="0" smtClean="0"/>
              <a:t>			</a:t>
            </a:r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r>
              <a:rPr lang="en-US" dirty="0"/>
              <a:t>	</a:t>
            </a:r>
            <a:r>
              <a:rPr lang="en-US" dirty="0" smtClean="0"/>
              <a:t>			=    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297031"/>
              </p:ext>
            </p:extLst>
          </p:nvPr>
        </p:nvGraphicFramePr>
        <p:xfrm>
          <a:off x="3917413" y="3142445"/>
          <a:ext cx="1879422" cy="683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7" imgW="977760" imgH="355320" progId="Equation.3">
                  <p:embed/>
                </p:oleObj>
              </mc:Choice>
              <mc:Fallback>
                <p:oleObj name="Equation" r:id="rId7" imgW="97776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17413" y="3142445"/>
                        <a:ext cx="1879422" cy="683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992976"/>
              </p:ext>
            </p:extLst>
          </p:nvPr>
        </p:nvGraphicFramePr>
        <p:xfrm>
          <a:off x="3917412" y="3872932"/>
          <a:ext cx="2045505" cy="92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9" imgW="1117440" imgH="507960" progId="Equation.3">
                  <p:embed/>
                </p:oleObj>
              </mc:Choice>
              <mc:Fallback>
                <p:oleObj name="Equation" r:id="rId9" imgW="111744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17412" y="3872932"/>
                        <a:ext cx="2045505" cy="92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945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1496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Aspects of Multivariate Analysis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4405"/>
            <a:ext cx="9601200" cy="4533363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Multivariate analysis?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unit is considered with statistical methods designed to elicit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from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sets with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variables. Because the data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simultaneous measurements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many variables, this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multivariate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analysis.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e.g.: marks obtained by the students for various type of subjects  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	Mathematics (x1) 	Science (X2)	Management (X3)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	x11		x12		x13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	x21		x22		x23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	x31		x32		x33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	xn1		xn2		xn3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12890"/>
            <a:ext cx="9601200" cy="4154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we take the data on various attributes considering one and only observation, concern the following facts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need to understand the relationships between many variables makes multivariate analysis an inherently difficult subject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of our emphasis will be on the analysis of measurements obtained without actively controlling or manipulation any of the variables on which the measurement are made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multivariate methods are based upon an underlying probability model known as the multivariate normal distribution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Multivariate analysis is a “mixed bag”. It is difficult to establish a classification scheme for multivariate techniques that both widely accepted and indicates the appropriateness of the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Multivariate Analysis -</a:t>
            </a:r>
            <a:r>
              <a:rPr lang="si-LK" sz="3200" dirty="0" smtClean="0">
                <a:latin typeface="Times New Roman" panose="02020603050405020304" pitchFamily="18" charset="0"/>
              </a:rPr>
              <a:t> අරමුණු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objectives of scientific investigations to which multivariate methods most naturally lend themselves include the following </a:t>
            </a:r>
          </a:p>
          <a:p>
            <a:r>
              <a:rPr lang="en-US" dirty="0" smtClean="0"/>
              <a:t>Data reduction or structural simplification</a:t>
            </a:r>
          </a:p>
          <a:p>
            <a:r>
              <a:rPr lang="en-US" dirty="0" smtClean="0"/>
              <a:t>Sorting and grouping</a:t>
            </a:r>
          </a:p>
          <a:p>
            <a:r>
              <a:rPr lang="en-US" dirty="0" smtClean="0"/>
              <a:t>Investigation of the dependence among variables</a:t>
            </a:r>
          </a:p>
          <a:p>
            <a:r>
              <a:rPr lang="en-US" dirty="0" smtClean="0"/>
              <a:t>Prediction</a:t>
            </a:r>
          </a:p>
          <a:p>
            <a:r>
              <a:rPr lang="en-US" dirty="0" smtClean="0"/>
              <a:t>Hypothesis construction and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Notation- </a:t>
            </a:r>
            <a:r>
              <a:rPr lang="si-LK" dirty="0" smtClean="0"/>
              <a:t>අංකනය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6676"/>
            <a:ext cx="9601200" cy="4450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Multivariate data arise whenever an investigator, seeking to understand a social or physical phenomenon, selects p&gt;2 of variables or characters to record. The values of these variables are all recorded for each distinct item, individual or experimental.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number of variables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observations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measurement of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variable on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observation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Consequently n measurements on p variables can be displayed as a rectangular array, called X, of n rows and p columns.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10605752" cy="4462530"/>
          </a:xfrm>
        </p:spPr>
        <p:txBody>
          <a:bodyPr/>
          <a:lstStyle/>
          <a:p>
            <a:r>
              <a:rPr lang="en-US" dirty="0" smtClean="0"/>
              <a:t>Multivariate data</a:t>
            </a:r>
          </a:p>
          <a:p>
            <a:pPr marL="0" indent="0">
              <a:buNone/>
            </a:pPr>
            <a:r>
              <a:rPr lang="en-US" dirty="0" smtClean="0"/>
              <a:t>Subject	Variable -1	Variable – 2	Variable – 3	Variable – j	Variable - p</a:t>
            </a:r>
          </a:p>
          <a:p>
            <a:pPr marL="0" indent="0">
              <a:buNone/>
            </a:pPr>
            <a:r>
              <a:rPr lang="en-US" dirty="0" smtClean="0"/>
              <a:t>1	x11		x12		x13		x1j		x1p</a:t>
            </a:r>
          </a:p>
          <a:p>
            <a:pPr marL="0" indent="0">
              <a:buNone/>
            </a:pPr>
            <a:r>
              <a:rPr lang="en-US" dirty="0" smtClean="0"/>
              <a:t>2	x21		x22		x23		x2j		x2p</a:t>
            </a:r>
          </a:p>
          <a:p>
            <a:pPr marL="0" indent="0">
              <a:buNone/>
            </a:pPr>
            <a:r>
              <a:rPr lang="en-US" dirty="0" smtClean="0"/>
              <a:t>3	x31		x32		x33		x3j		x3p</a:t>
            </a:r>
          </a:p>
          <a:p>
            <a:pPr marL="0" indent="0">
              <a:buNone/>
            </a:pPr>
            <a:r>
              <a:rPr lang="en-US" dirty="0" smtClean="0"/>
              <a:t>4	x41		x42		x43		x4j		x4p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	xi1		xi2		xi3		</a:t>
            </a:r>
            <a:r>
              <a:rPr lang="en-US" dirty="0" err="1" smtClean="0"/>
              <a:t>xij</a:t>
            </a:r>
            <a:r>
              <a:rPr lang="en-US" dirty="0" smtClean="0"/>
              <a:t>		</a:t>
            </a:r>
            <a:r>
              <a:rPr lang="en-US" dirty="0" err="1" smtClean="0"/>
              <a:t>xip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	xn1		xn2		xn3		</a:t>
            </a:r>
            <a:r>
              <a:rPr lang="en-US" dirty="0" err="1" smtClean="0"/>
              <a:t>xnj</a:t>
            </a:r>
            <a:r>
              <a:rPr lang="en-US" dirty="0" smtClean="0"/>
              <a:t>		</a:t>
            </a:r>
            <a:r>
              <a:rPr lang="en-US" dirty="0" err="1" smtClean="0"/>
              <a:t>xnp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5118"/>
          </a:xfrm>
        </p:spPr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2586"/>
            <a:ext cx="9601200" cy="4334814"/>
          </a:xfrm>
        </p:spPr>
        <p:txBody>
          <a:bodyPr/>
          <a:lstStyle/>
          <a:p>
            <a:r>
              <a:rPr lang="en-US" dirty="0" smtClean="0"/>
              <a:t>Above data can be shown as a matrix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094883"/>
              </p:ext>
            </p:extLst>
          </p:nvPr>
        </p:nvGraphicFramePr>
        <p:xfrm>
          <a:off x="1711011" y="1914278"/>
          <a:ext cx="2551896" cy="1249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1866600" imgH="914400" progId="Equation.3">
                  <p:embed/>
                </p:oleObj>
              </mc:Choice>
              <mc:Fallback>
                <p:oleObj name="Equation" r:id="rId3" imgW="18666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1011" y="1914278"/>
                        <a:ext cx="2551896" cy="1249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46393" y="2979520"/>
            <a:ext cx="469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95363" y="2124108"/>
            <a:ext cx="61539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row exhibits data which are taken from the same experimental unit and each column shows data which are taken from the same item.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828696"/>
              </p:ext>
            </p:extLst>
          </p:nvPr>
        </p:nvGraphicFramePr>
        <p:xfrm>
          <a:off x="1991931" y="3919486"/>
          <a:ext cx="660686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953"/>
                <a:gridCol w="2202288"/>
                <a:gridCol w="24856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Univariate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Analysis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Multivariate analysis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 mean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µ</a:t>
                      </a:r>
                      <a:r>
                        <a:rPr lang="en-US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 variance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r>
                        <a:rPr lang="en-US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 variance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1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6786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Eigen values &amp; Eigen Vectors –</a:t>
            </a:r>
            <a:r>
              <a:rPr lang="si-L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i-L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i-L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අයිගන් අගයන් සහ අයිගන් දෛශික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2586"/>
            <a:ext cx="9601200" cy="4334814"/>
          </a:xfrm>
        </p:spPr>
        <p:txBody>
          <a:bodyPr/>
          <a:lstStyle/>
          <a:p>
            <a:r>
              <a:rPr lang="en-US" sz="29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Eigen </a:t>
            </a:r>
            <a:r>
              <a:rPr lang="en-US" sz="29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values: If “A” is a square matrix with order </a:t>
            </a:r>
            <a:r>
              <a:rPr lang="en-US" sz="2900" dirty="0" err="1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p.p</a:t>
            </a:r>
            <a:r>
              <a:rPr lang="en-US" sz="29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“I” is a identity matrix with order </a:t>
            </a:r>
            <a:r>
              <a:rPr lang="en-US" sz="2900" dirty="0" err="1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p.p</a:t>
            </a:r>
            <a:endParaRPr lang="en-US" sz="2900" dirty="0" smtClean="0">
              <a:solidFill>
                <a:srgbClr val="191B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900" dirty="0" err="1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900" dirty="0" smtClean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3907"/>
          </a:xfrm>
        </p:spPr>
        <p:txBody>
          <a:bodyPr/>
          <a:lstStyle/>
          <a:p>
            <a:r>
              <a:rPr lang="en-US" sz="29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Eigen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19707"/>
            <a:ext cx="9601200" cy="35814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is a square matrix with order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an Eigen value of A and X is a non zero vector with order p.1.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AX=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x is a vector of A with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Eigen value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2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837</TotalTime>
  <Words>885</Words>
  <Application>Microsoft Office PowerPoint</Application>
  <PresentationFormat>Widescreen</PresentationFormat>
  <Paragraphs>141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Cambria Math</vt:lpstr>
      <vt:lpstr>Franklin Gothic Book</vt:lpstr>
      <vt:lpstr>Iskoola Pota</vt:lpstr>
      <vt:lpstr>Times New Roman</vt:lpstr>
      <vt:lpstr>Crop</vt:lpstr>
      <vt:lpstr>Equation</vt:lpstr>
      <vt:lpstr>SOST 4215.03 multivariate ANALYSIS</vt:lpstr>
      <vt:lpstr>Aspects of Multivariate Analysis</vt:lpstr>
      <vt:lpstr>Cont. </vt:lpstr>
      <vt:lpstr>Objectives of Multivariate Analysis - අරමුණු</vt:lpstr>
      <vt:lpstr>Notation- අංකනය</vt:lpstr>
      <vt:lpstr>Cont..</vt:lpstr>
      <vt:lpstr>Cont.…</vt:lpstr>
      <vt:lpstr>Eigen values &amp; Eigen Vectors –  අයිගන් අගයන් සහ අයිගන් දෛශික</vt:lpstr>
      <vt:lpstr>Eigen Vectors</vt:lpstr>
      <vt:lpstr>Eigen values of a matrix</vt:lpstr>
      <vt:lpstr>Normalized Eigen vector </vt:lpstr>
      <vt:lpstr>Orthogonal Matrix</vt:lpstr>
      <vt:lpstr>Spectral decomposition of a matrix</vt:lpstr>
      <vt:lpstr>Cont..</vt:lpstr>
      <vt:lpstr>Importance of spectral decomposition</vt:lpstr>
      <vt:lpstr>Square matrix</vt:lpstr>
      <vt:lpstr>Distance</vt:lpstr>
      <vt:lpstr>Statistical distance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SOST 4215.03 multivariate ANALYSIS</dc:title>
  <dc:creator>User</dc:creator>
  <cp:lastModifiedBy>User</cp:lastModifiedBy>
  <cp:revision>68</cp:revision>
  <dcterms:created xsi:type="dcterms:W3CDTF">2017-09-19T03:39:02Z</dcterms:created>
  <dcterms:modified xsi:type="dcterms:W3CDTF">2017-09-22T07:30:10Z</dcterms:modified>
</cp:coreProperties>
</file>