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65" r:id="rId3"/>
    <p:sldId id="278" r:id="rId4"/>
    <p:sldId id="279" r:id="rId5"/>
    <p:sldId id="266" r:id="rId6"/>
    <p:sldId id="268" r:id="rId7"/>
    <p:sldId id="269" r:id="rId8"/>
    <p:sldId id="270" r:id="rId9"/>
    <p:sldId id="271" r:id="rId10"/>
    <p:sldId id="272" r:id="rId11"/>
    <p:sldId id="267" r:id="rId12"/>
    <p:sldId id="273" r:id="rId13"/>
    <p:sldId id="274" r:id="rId14"/>
    <p:sldId id="275" r:id="rId15"/>
    <p:sldId id="276" r:id="rId16"/>
    <p:sldId id="262" r:id="rId17"/>
    <p:sldId id="277" r:id="rId18"/>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2473" autoAdjust="0"/>
  </p:normalViewPr>
  <p:slideViewPr>
    <p:cSldViewPr>
      <p:cViewPr>
        <p:scale>
          <a:sx n="100" d="100"/>
          <a:sy n="100" d="100"/>
        </p:scale>
        <p:origin x="5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E75197B3-79BD-497F-88BB-1D6C07A0D1CE}" type="datetimeFigureOut">
              <a:rPr lang="en-US" smtClean="0"/>
              <a:pPr/>
              <a:t>9/21/2017</a:t>
            </a:fld>
            <a:endParaRPr lang="en-US"/>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50BBFAE2-CFC9-4A60-93B0-8F9545B0ECFA}" type="slidenum">
              <a:rPr lang="en-US" smtClean="0"/>
              <a:pPr/>
              <a:t>‹#›</a:t>
            </a:fld>
            <a:endParaRPr lang="en-US"/>
          </a:p>
        </p:txBody>
      </p:sp>
    </p:spTree>
    <p:extLst>
      <p:ext uri="{BB962C8B-B14F-4D97-AF65-F5344CB8AC3E}">
        <p14:creationId xmlns:p14="http://schemas.microsoft.com/office/powerpoint/2010/main" val="1768454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174BAE26-AE69-469A-B0B9-A085D3E80B9F}" type="datetimeFigureOut">
              <a:rPr lang="en-US" smtClean="0"/>
              <a:pPr/>
              <a:t>9/21/2017</a:t>
            </a:fld>
            <a:endParaRPr lang="en-US"/>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D0AD04EE-6144-4C60-9AC1-43F82C92F174}" type="slidenum">
              <a:rPr lang="en-US" smtClean="0"/>
              <a:pPr/>
              <a:t>‹#›</a:t>
            </a:fld>
            <a:endParaRPr lang="en-US"/>
          </a:p>
        </p:txBody>
      </p:sp>
    </p:spTree>
    <p:extLst>
      <p:ext uri="{BB962C8B-B14F-4D97-AF65-F5344CB8AC3E}">
        <p14:creationId xmlns:p14="http://schemas.microsoft.com/office/powerpoint/2010/main" val="271107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know already what are the main components of demographic basically</a:t>
            </a:r>
            <a:r>
              <a:rPr lang="en-US" baseline="0" dirty="0" smtClean="0"/>
              <a:t>  that we should learn. In this diagram you can see main demographic components are Mortality, fertility and migration.  </a:t>
            </a:r>
            <a:endParaRPr lang="en-US" dirty="0"/>
          </a:p>
        </p:txBody>
      </p:sp>
      <p:sp>
        <p:nvSpPr>
          <p:cNvPr id="4" name="Slide Number Placeholder 3"/>
          <p:cNvSpPr>
            <a:spLocks noGrp="1"/>
          </p:cNvSpPr>
          <p:nvPr>
            <p:ph type="sldNum" sz="quarter" idx="10"/>
          </p:nvPr>
        </p:nvSpPr>
        <p:spPr/>
        <p:txBody>
          <a:bodyPr/>
          <a:lstStyle/>
          <a:p>
            <a:fld id="{D0AD04EE-6144-4C60-9AC1-43F82C92F174}" type="slidenum">
              <a:rPr lang="en-US" smtClean="0"/>
              <a:pPr/>
              <a:t>2</a:t>
            </a:fld>
            <a:endParaRPr lang="en-US"/>
          </a:p>
        </p:txBody>
      </p:sp>
    </p:spTree>
    <p:extLst>
      <p:ext uri="{BB962C8B-B14F-4D97-AF65-F5344CB8AC3E}">
        <p14:creationId xmlns:p14="http://schemas.microsoft.com/office/powerpoint/2010/main" val="1725963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learn about the components of demographic we should remind the demographic data sources. Last time we discussed about the data sources</a:t>
            </a:r>
            <a:r>
              <a:rPr lang="en-US" baseline="0" dirty="0" smtClean="0"/>
              <a:t> of population studies. Here also I mentioned some of them. Although we named as demographic data, all these data can be used to describe the population in a country. Can you remember on by one we have discussed</a:t>
            </a:r>
          </a:p>
          <a:p>
            <a:endParaRPr lang="en-US" dirty="0"/>
          </a:p>
        </p:txBody>
      </p:sp>
      <p:sp>
        <p:nvSpPr>
          <p:cNvPr id="4" name="Slide Number Placeholder 3"/>
          <p:cNvSpPr>
            <a:spLocks noGrp="1"/>
          </p:cNvSpPr>
          <p:nvPr>
            <p:ph type="sldNum" sz="quarter" idx="10"/>
          </p:nvPr>
        </p:nvSpPr>
        <p:spPr/>
        <p:txBody>
          <a:bodyPr/>
          <a:lstStyle/>
          <a:p>
            <a:fld id="{D0AD04EE-6144-4C60-9AC1-43F82C92F174}" type="slidenum">
              <a:rPr lang="en-US" smtClean="0"/>
              <a:pPr/>
              <a:t>5</a:t>
            </a:fld>
            <a:endParaRPr lang="en-US"/>
          </a:p>
        </p:txBody>
      </p:sp>
    </p:spTree>
    <p:extLst>
      <p:ext uri="{BB962C8B-B14F-4D97-AF65-F5344CB8AC3E}">
        <p14:creationId xmlns:p14="http://schemas.microsoft.com/office/powerpoint/2010/main" val="217664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data has various</a:t>
            </a:r>
            <a:r>
              <a:rPr lang="en-US" baseline="0" dirty="0" smtClean="0"/>
              <a:t> type of data relevant to several or many countries. As an example United Nations collects data regarding aging population or child population. If they want to find the amount of aging population, decrease or increase the aging population we compared with before 10 years and the current year.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AD04EE-6144-4C60-9AC1-43F82C92F174}" type="slidenum">
              <a:rPr lang="en-US" smtClean="0"/>
              <a:pPr/>
              <a:t>11</a:t>
            </a:fld>
            <a:endParaRPr lang="en-US"/>
          </a:p>
        </p:txBody>
      </p:sp>
    </p:spTree>
    <p:extLst>
      <p:ext uri="{BB962C8B-B14F-4D97-AF65-F5344CB8AC3E}">
        <p14:creationId xmlns:p14="http://schemas.microsoft.com/office/powerpoint/2010/main" val="42332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AD04EE-6144-4C60-9AC1-43F82C92F174}" type="slidenum">
              <a:rPr lang="en-US" smtClean="0"/>
              <a:pPr/>
              <a:t>14</a:t>
            </a:fld>
            <a:endParaRPr lang="en-US"/>
          </a:p>
        </p:txBody>
      </p:sp>
    </p:spTree>
    <p:extLst>
      <p:ext uri="{BB962C8B-B14F-4D97-AF65-F5344CB8AC3E}">
        <p14:creationId xmlns:p14="http://schemas.microsoft.com/office/powerpoint/2010/main" val="273940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A139549-595C-4A1C-985A-E907DA5A2280}" type="datetime2">
              <a:rPr lang="en-US" smtClean="0"/>
              <a:pPr/>
              <a:t>Thursday, September 21, 2017</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B257A40-4D58-436A-B269-92410C474BAF}"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9461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6B717-6B6D-40C9-A844-CE7EB851ECDE}" type="datetime2">
              <a:rPr lang="en-US" smtClean="0"/>
              <a:pPr/>
              <a:t>Thursday, September 21,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205260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798D8-A61A-4DD1-B48C-E0C2C24674CA}" type="datetime2">
              <a:rPr lang="en-US" smtClean="0"/>
              <a:pPr/>
              <a:t>Thursday, September 21,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179473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4A44B8-0853-456B-87AC-46D59FCDD53E}" type="datetime2">
              <a:rPr lang="en-US" smtClean="0"/>
              <a:pPr/>
              <a:t>Thursday, September 21,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128638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E8E5403F-CA3C-41B3-B768-B54491A2529A}" type="datetime2">
              <a:rPr lang="en-US" smtClean="0"/>
              <a:pPr/>
              <a:t>Thursday, September 21, 2017</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B257A40-4D58-436A-B269-92410C474BAF}"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17789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9F160C-CED1-4458-A938-63F0773D2C3B}" type="datetime2">
              <a:rPr lang="en-US" smtClean="0"/>
              <a:pPr/>
              <a:t>Thursday, September 21,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413237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1674F-F49C-4BEC-BD56-BB8C710BFCC9}" type="datetime2">
              <a:rPr lang="en-US" smtClean="0"/>
              <a:pPr/>
              <a:t>Thursday, September 21,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392019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AF4CAB-C354-44C2-8D4A-08B8BE205AE9}" type="datetime2">
              <a:rPr lang="en-US" smtClean="0"/>
              <a:pPr/>
              <a:t>Thursday, September 21,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56090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15548-4B51-4AAE-9B06-03228CFBFF9F}" type="datetime2">
              <a:rPr lang="en-US" smtClean="0"/>
              <a:pPr/>
              <a:t>Thursday, September 21,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57A40-4D58-436A-B269-92410C474BAF}" type="slidenum">
              <a:rPr lang="en-US" smtClean="0"/>
              <a:pPr/>
              <a:t>‹#›</a:t>
            </a:fld>
            <a:endParaRPr lang="en-US"/>
          </a:p>
        </p:txBody>
      </p:sp>
    </p:spTree>
    <p:extLst>
      <p:ext uri="{BB962C8B-B14F-4D97-AF65-F5344CB8AC3E}">
        <p14:creationId xmlns:p14="http://schemas.microsoft.com/office/powerpoint/2010/main" val="247167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3F59322-17EC-41EB-9764-F01990FD78E9}" type="datetime2">
              <a:rPr lang="en-US" smtClean="0"/>
              <a:pPr/>
              <a:t>Thursday, September 21, 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B257A40-4D58-436A-B269-92410C474BAF}"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824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694C482-EDDF-42FA-92BA-A6E96293C70E}" type="datetime2">
              <a:rPr lang="en-US" smtClean="0"/>
              <a:pPr/>
              <a:t>Thursday, September 21, 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B257A40-4D58-436A-B269-92410C474BAF}"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339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D38FBFE-E226-4DB7-B8B6-A67B5F065A56}" type="datetime2">
              <a:rPr lang="en-US" smtClean="0"/>
              <a:pPr/>
              <a:t>Thursday, September 21, 2017</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B257A40-4D58-436A-B269-92410C474BAF}"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6888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all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lthu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the_laws_of_migrati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John%20Graunt.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788454"/>
            <a:ext cx="7239000" cy="2098226"/>
          </a:xfrm>
        </p:spPr>
        <p:txBody>
          <a:bodyPr>
            <a:normAutofit/>
          </a:bodyPr>
          <a:lstStyle/>
          <a:p>
            <a:pPr algn="l"/>
            <a:r>
              <a:rPr lang="en-US" sz="1800" b="1" dirty="0" smtClean="0">
                <a:latin typeface="Times New Roman" panose="02020603050405020304" pitchFamily="18" charset="0"/>
                <a:cs typeface="Times New Roman" panose="02020603050405020304" pitchFamily="18" charset="0"/>
              </a:rPr>
              <a:t>SOST – </a:t>
            </a:r>
            <a:r>
              <a:rPr lang="en-US" sz="1800" b="1" dirty="0" smtClean="0">
                <a:latin typeface="Times New Roman" panose="02020603050405020304" pitchFamily="18" charset="0"/>
                <a:cs typeface="Times New Roman" panose="02020603050405020304" pitchFamily="18" charset="0"/>
              </a:rPr>
              <a:t>2220.03 : Introduction to Population Studies</a:t>
            </a:r>
            <a:r>
              <a:rPr lang="en-US" sz="1800" b="1" dirty="0" smtClean="0">
                <a:latin typeface="Times New Roman" panose="02020603050405020304" pitchFamily="18" charset="0"/>
                <a:cs typeface="Times New Roman" panose="02020603050405020304" pitchFamily="18" charset="0"/>
              </a:rPr>
              <a:t/>
            </a:r>
            <a:br>
              <a:rPr lang="en-US" sz="1800" b="1" dirty="0" smtClean="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endParaRPr lang="en-US" sz="2400"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962400"/>
            <a:ext cx="6400800" cy="1524000"/>
          </a:xfrm>
        </p:spPr>
        <p:txBody>
          <a:bodyPr>
            <a:noAutofit/>
          </a:bodyPr>
          <a:lstStyle/>
          <a:p>
            <a:r>
              <a:rPr lang="en-US" sz="2000" b="1" i="1" dirty="0" err="1" smtClean="0">
                <a:latin typeface="Times New Roman" panose="02020603050405020304" pitchFamily="18" charset="0"/>
                <a:cs typeface="Times New Roman" panose="02020603050405020304" pitchFamily="18" charset="0"/>
              </a:rPr>
              <a:t>Kanthi</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Manel</a:t>
            </a:r>
            <a:endParaRPr lang="en-US" sz="2000" b="1" i="1" dirty="0" smtClean="0">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Senior Lecturer </a:t>
            </a:r>
          </a:p>
          <a:p>
            <a:r>
              <a:rPr lang="en-US" sz="2000" b="1" i="1" dirty="0" smtClean="0">
                <a:latin typeface="Times New Roman" panose="02020603050405020304" pitchFamily="18" charset="0"/>
                <a:cs typeface="Times New Roman" panose="02020603050405020304" pitchFamily="18" charset="0"/>
              </a:rPr>
              <a:t>Department of Social Statistics </a:t>
            </a:r>
          </a:p>
          <a:p>
            <a:r>
              <a:rPr lang="en-US" sz="2000" b="1" i="1" dirty="0" smtClean="0">
                <a:latin typeface="Times New Roman" panose="02020603050405020304" pitchFamily="18" charset="0"/>
                <a:cs typeface="Times New Roman" panose="02020603050405020304" pitchFamily="18" charset="0"/>
              </a:rPr>
              <a:t>University of Sri Jayewardenepura</a:t>
            </a:r>
            <a:endParaRPr lang="en-US" sz="2000" b="1" i="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a:xfrm>
            <a:off x="564644" y="6453386"/>
            <a:ext cx="1568956" cy="404614"/>
          </a:xfrm>
        </p:spPr>
        <p:txBody>
          <a:bodyPr/>
          <a:lstStyle/>
          <a:p>
            <a:fld id="{49C1934C-EC9E-44AB-9F2F-9594AFF3F920}" type="datetime2">
              <a:rPr lang="en-US" smtClean="0"/>
              <a:pPr/>
              <a:t>Thursday, September 21, 2017</a:t>
            </a:fld>
            <a:endParaRPr lang="en-US" dirty="0"/>
          </a:p>
        </p:txBody>
      </p:sp>
    </p:spTree>
    <p:extLst>
      <p:ext uri="{BB962C8B-B14F-4D97-AF65-F5344CB8AC3E}">
        <p14:creationId xmlns:p14="http://schemas.microsoft.com/office/powerpoint/2010/main" val="2780382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914400" y="533400"/>
            <a:ext cx="7239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Table1: Grunt’s  survival table for London</a:t>
            </a:r>
          </a:p>
        </p:txBody>
      </p:sp>
      <p:sp>
        <p:nvSpPr>
          <p:cNvPr id="15" name="Rectangle 14"/>
          <p:cNvSpPr/>
          <p:nvPr/>
        </p:nvSpPr>
        <p:spPr>
          <a:xfrm>
            <a:off x="304800" y="5562600"/>
            <a:ext cx="853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Source: Grunt (1662: 69-70) cited by Rowland D.T, ( 2006:267)</a:t>
            </a:r>
            <a:r>
              <a:rPr lang="en-US" dirty="0"/>
              <a:t>062003RR</a:t>
            </a:r>
            <a:r>
              <a:rPr lang="en-US" b="1" dirty="0">
                <a:solidFill>
                  <a:schemeClr val="tx1"/>
                </a:solidFill>
              </a:rPr>
              <a:t> </a:t>
            </a:r>
          </a:p>
        </p:txBody>
      </p:sp>
      <p:sp>
        <p:nvSpPr>
          <p:cNvPr id="2" name="Date Placeholder 1"/>
          <p:cNvSpPr>
            <a:spLocks noGrp="1"/>
          </p:cNvSpPr>
          <p:nvPr>
            <p:ph type="dt" sz="half" idx="10"/>
          </p:nvPr>
        </p:nvSpPr>
        <p:spPr>
          <a:xfrm>
            <a:off x="533400" y="6172200"/>
            <a:ext cx="2233613" cy="404614"/>
          </a:xfrm>
        </p:spPr>
        <p:txBody>
          <a:bodyPr/>
          <a:lstStyle/>
          <a:p>
            <a:fld id="{B23A451E-B887-449D-A103-F568AE3D7406}" type="datetime2">
              <a:rPr lang="en-US" smtClean="0"/>
              <a:pPr/>
              <a:t>Thursday, September 21, 2017</a:t>
            </a:fld>
            <a:endParaRPr lang="en-US" dirty="0"/>
          </a:p>
        </p:txBody>
      </p:sp>
    </p:spTree>
    <p:extLst>
      <p:ext uri="{BB962C8B-B14F-4D97-AF65-F5344CB8AC3E}">
        <p14:creationId xmlns:p14="http://schemas.microsoft.com/office/powerpoint/2010/main" val="23630292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0600" y="5791200"/>
            <a:ext cx="1624013" cy="404614"/>
          </a:xfrm>
        </p:spPr>
        <p:txBody>
          <a:bodyPr/>
          <a:lstStyle/>
          <a:p>
            <a:fld id="{12B8B3C9-69A5-446A-BDA6-C5FA05971E6F}" type="datetime2">
              <a:rPr lang="en-US" smtClean="0"/>
              <a:pPr/>
              <a:t>Thursday, September 21, 2017</a:t>
            </a:fld>
            <a:endParaRPr lang="en-US" dirty="0"/>
          </a:p>
        </p:txBody>
      </p:sp>
      <p:sp>
        <p:nvSpPr>
          <p:cNvPr id="60418" name="Title 1"/>
          <p:cNvSpPr>
            <a:spLocks noGrp="1"/>
          </p:cNvSpPr>
          <p:nvPr>
            <p:ph type="title" idx="4294967295"/>
          </p:nvPr>
        </p:nvSpPr>
        <p:spPr>
          <a:xfrm>
            <a:off x="1066800" y="609600"/>
            <a:ext cx="7186613" cy="715962"/>
          </a:xfrm>
        </p:spPr>
        <p:txBody>
          <a:bodyPr>
            <a:normAutofit/>
          </a:bodyPr>
          <a:lstStyle/>
          <a:p>
            <a:pPr algn="l"/>
            <a:r>
              <a:rPr lang="en-US" sz="2800" b="1" dirty="0" smtClean="0">
                <a:solidFill>
                  <a:schemeClr val="tx1"/>
                </a:solidFill>
                <a:latin typeface="Times New Roman" panose="02020603050405020304" pitchFamily="18" charset="0"/>
                <a:cs typeface="Times New Roman" panose="02020603050405020304" pitchFamily="18" charset="0"/>
              </a:rPr>
              <a:t>Cross-national data</a:t>
            </a:r>
          </a:p>
        </p:txBody>
      </p:sp>
      <p:sp>
        <p:nvSpPr>
          <p:cNvPr id="3" name="Content Placeholder 2"/>
          <p:cNvSpPr>
            <a:spLocks noGrp="1"/>
          </p:cNvSpPr>
          <p:nvPr>
            <p:ph idx="4294967295"/>
          </p:nvPr>
        </p:nvSpPr>
        <p:spPr>
          <a:xfrm>
            <a:off x="685800" y="1600200"/>
            <a:ext cx="7543800" cy="4525963"/>
          </a:xfrm>
        </p:spPr>
        <p:txBody>
          <a:bodyPr>
            <a:normAutofit/>
          </a:bodyPr>
          <a:lstStyle/>
          <a:p>
            <a:pPr>
              <a:lnSpc>
                <a:spcPct val="90000"/>
              </a:lnSpc>
            </a:pPr>
            <a:r>
              <a:rPr lang="en-US" dirty="0" smtClean="0">
                <a:latin typeface="Times New Roman" panose="02020603050405020304" pitchFamily="18" charset="0"/>
                <a:cs typeface="Times New Roman" panose="02020603050405020304" pitchFamily="18" charset="0"/>
              </a:rPr>
              <a:t>Include comparative data on mortality published by the organizations like the United Nations (e.g. Demographic Yearbook)</a:t>
            </a:r>
          </a:p>
          <a:p>
            <a:pPr>
              <a:lnSpc>
                <a:spcPct val="90000"/>
              </a:lnSpc>
              <a:buFont typeface="Arial" pitchFamily="34" charset="0"/>
              <a:buNone/>
            </a:pPr>
            <a:endParaRPr lang="en-US" dirty="0" smtClean="0">
              <a:latin typeface="Times New Roman" panose="02020603050405020304" pitchFamily="18" charset="0"/>
              <a:cs typeface="Times New Roman" panose="02020603050405020304" pitchFamily="18" charset="0"/>
            </a:endParaRPr>
          </a:p>
          <a:p>
            <a:pPr>
              <a:lnSpc>
                <a:spcPct val="90000"/>
              </a:lnSpc>
            </a:pPr>
            <a:r>
              <a:rPr lang="en-US" dirty="0" smtClean="0">
                <a:latin typeface="Times New Roman" panose="02020603050405020304" pitchFamily="18" charset="0"/>
                <a:cs typeface="Times New Roman" panose="02020603050405020304" pitchFamily="18" charset="0"/>
              </a:rPr>
              <a:t>The World Health Organization (e.g. World Health Statistics Annual)</a:t>
            </a:r>
          </a:p>
          <a:p>
            <a:pPr>
              <a:lnSpc>
                <a:spcPct val="90000"/>
              </a:lnSpc>
              <a:buFont typeface="Arial" pitchFamily="34" charset="0"/>
              <a:buNone/>
            </a:pPr>
            <a:endParaRPr lang="en-US" dirty="0" smtClean="0">
              <a:latin typeface="Times New Roman" panose="02020603050405020304" pitchFamily="18" charset="0"/>
              <a:cs typeface="Times New Roman" panose="02020603050405020304" pitchFamily="18" charset="0"/>
            </a:endParaRPr>
          </a:p>
          <a:p>
            <a:pPr>
              <a:lnSpc>
                <a:spcPct val="90000"/>
              </a:lnSpc>
            </a:pPr>
            <a:r>
              <a:rPr lang="en-US" dirty="0" smtClean="0">
                <a:latin typeface="Times New Roman" panose="02020603050405020304" pitchFamily="18" charset="0"/>
                <a:cs typeface="Times New Roman" panose="02020603050405020304" pitchFamily="18" charset="0"/>
              </a:rPr>
              <a:t>Data is used for analyzing regional patterns of mortality and morbidity</a:t>
            </a:r>
          </a:p>
          <a:p>
            <a:pPr>
              <a:lnSpc>
                <a:spcPct val="90000"/>
              </a:lnSpc>
            </a:pPr>
            <a:endParaRPr lang="en-US" dirty="0" smtClean="0"/>
          </a:p>
        </p:txBody>
      </p:sp>
    </p:spTree>
    <p:extLst>
      <p:ext uri="{BB962C8B-B14F-4D97-AF65-F5344CB8AC3E}">
        <p14:creationId xmlns:p14="http://schemas.microsoft.com/office/powerpoint/2010/main" val="34965091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609600"/>
            <a:ext cx="6858000" cy="487362"/>
          </a:xfrm>
        </p:spPr>
        <p:txBody>
          <a:bodyPr/>
          <a:lstStyle/>
          <a:p>
            <a:pPr algn="l" eaLnBrk="1" hangingPunct="1"/>
            <a:r>
              <a:rPr lang="en-US" sz="2400" b="1" dirty="0" smtClean="0">
                <a:latin typeface="Times New Roman" pitchFamily="18" charset="0"/>
                <a:cs typeface="Times New Roman" pitchFamily="18" charset="0"/>
              </a:rPr>
              <a:t>Cont</a:t>
            </a:r>
            <a:r>
              <a:rPr lang="en-US" sz="2400" b="1" dirty="0" smtClean="0"/>
              <a:t>…</a:t>
            </a:r>
          </a:p>
        </p:txBody>
      </p:sp>
      <p:sp>
        <p:nvSpPr>
          <p:cNvPr id="29699" name="Rectangle 3"/>
          <p:cNvSpPr>
            <a:spLocks noGrp="1" noChangeArrowheads="1"/>
          </p:cNvSpPr>
          <p:nvPr>
            <p:ph idx="1"/>
          </p:nvPr>
        </p:nvSpPr>
        <p:spPr>
          <a:xfrm>
            <a:off x="533400" y="990600"/>
            <a:ext cx="8229600" cy="4038600"/>
          </a:xfrm>
        </p:spPr>
        <p:txBody>
          <a:bodyPr/>
          <a:lstStyle/>
          <a:p>
            <a:pPr eaLnBrk="1" hangingPunct="1">
              <a:buClr>
                <a:schemeClr val="tx1"/>
              </a:buClr>
            </a:pPr>
            <a:endParaRPr lang="en-US" sz="2800" b="1" dirty="0" smtClean="0">
              <a:latin typeface="Arial" pitchFamily="34" charset="0"/>
            </a:endParaRPr>
          </a:p>
          <a:p>
            <a:pPr eaLnBrk="1" hangingPunct="1">
              <a:buClr>
                <a:schemeClr val="tx1"/>
              </a:buClr>
            </a:pPr>
            <a:r>
              <a:rPr lang="en-US" sz="2800" b="1" dirty="0" err="1" smtClean="0">
                <a:latin typeface="Times New Roman" pitchFamily="18" charset="0"/>
                <a:cs typeface="Times New Roman" pitchFamily="18" charset="0"/>
              </a:rPr>
              <a:t>Hally</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(1656-1742) </a:t>
            </a:r>
          </a:p>
          <a:p>
            <a:pPr lvl="1" eaLnBrk="1" hangingPunct="1">
              <a:buClr>
                <a:schemeClr val="tx1"/>
              </a:buClr>
            </a:pPr>
            <a:r>
              <a:rPr lang="en-US" dirty="0" smtClean="0">
                <a:latin typeface="Times New Roman" pitchFamily="18" charset="0"/>
                <a:cs typeface="Times New Roman" pitchFamily="18" charset="0"/>
              </a:rPr>
              <a:t>invented the term “</a:t>
            </a:r>
            <a:r>
              <a:rPr lang="en-US" b="1" i="1" dirty="0" smtClean="0">
                <a:latin typeface="Times New Roman" pitchFamily="18" charset="0"/>
                <a:cs typeface="Times New Roman" pitchFamily="18" charset="0"/>
                <a:hlinkClick r:id="rId2" action="ppaction://hlinkfile"/>
              </a:rPr>
              <a:t>Expectation of Life</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constructed detailed life table</a:t>
            </a:r>
          </a:p>
          <a:p>
            <a:pPr eaLnBrk="1" hangingPunct="1">
              <a:buClr>
                <a:schemeClr val="tx1"/>
              </a:buClr>
            </a:pPr>
            <a:endParaRPr lang="en-US" sz="2800" b="1" i="1" dirty="0" smtClean="0">
              <a:latin typeface="Times New Roman" pitchFamily="18" charset="0"/>
              <a:cs typeface="Times New Roman" pitchFamily="18" charset="0"/>
            </a:endParaRPr>
          </a:p>
          <a:p>
            <a:pPr eaLnBrk="1" hangingPunct="1">
              <a:buClr>
                <a:schemeClr val="tx1"/>
              </a:buClr>
            </a:pPr>
            <a:r>
              <a:rPr lang="en-US" sz="2800" b="1" dirty="0" err="1" smtClean="0">
                <a:latin typeface="Times New Roman" pitchFamily="18" charset="0"/>
                <a:cs typeface="Times New Roman" pitchFamily="18" charset="0"/>
              </a:rPr>
              <a:t>Bernoulle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1700-1782)</a:t>
            </a:r>
          </a:p>
          <a:p>
            <a:pPr lvl="1" eaLnBrk="1" hangingPunct="1">
              <a:buClr>
                <a:schemeClr val="tx1"/>
              </a:buClr>
            </a:pPr>
            <a:r>
              <a:rPr lang="en-US" dirty="0" smtClean="0">
                <a:latin typeface="Times New Roman" pitchFamily="18" charset="0"/>
                <a:cs typeface="Times New Roman" pitchFamily="18" charset="0"/>
              </a:rPr>
              <a:t> used Halley’s life tables to study , small pox. </a:t>
            </a:r>
          </a:p>
          <a:p>
            <a:pPr eaLnBrk="1" hangingPunct="1">
              <a:buClr>
                <a:schemeClr val="tx1"/>
              </a:buClr>
            </a:pPr>
            <a:endParaRPr lang="en-US" sz="2800"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a:xfrm>
            <a:off x="914400" y="5334000"/>
            <a:ext cx="1981200" cy="404614"/>
          </a:xfrm>
        </p:spPr>
        <p:txBody>
          <a:bodyPr/>
          <a:lstStyle/>
          <a:p>
            <a:fld id="{1C4EAB40-1FE1-416F-82F1-8AE987295828}" type="datetime2">
              <a:rPr lang="en-US" smtClean="0"/>
              <a:pPr/>
              <a:t>Thursday, September 21, 2017</a:t>
            </a:fld>
            <a:endParaRPr lang="en-US" dirty="0"/>
          </a:p>
        </p:txBody>
      </p:sp>
    </p:spTree>
    <p:extLst>
      <p:ext uri="{BB962C8B-B14F-4D97-AF65-F5344CB8AC3E}">
        <p14:creationId xmlns:p14="http://schemas.microsoft.com/office/powerpoint/2010/main" val="3680084062"/>
      </p:ext>
    </p:extLst>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838200" y="762000"/>
            <a:ext cx="7086600" cy="609600"/>
          </a:xfrm>
        </p:spPr>
        <p:txBody>
          <a:bodyPr/>
          <a:lstStyle/>
          <a:p>
            <a:pPr algn="l"/>
            <a:r>
              <a:rPr lang="en-US" sz="3200" dirty="0" smtClean="0">
                <a:latin typeface="Times New Roman" pitchFamily="18" charset="0"/>
                <a:cs typeface="Times New Roman" pitchFamily="18" charset="0"/>
              </a:rPr>
              <a:t>Cont</a:t>
            </a:r>
            <a:r>
              <a:rPr lang="en-US" sz="3600" dirty="0" smtClean="0"/>
              <a:t>..</a:t>
            </a:r>
          </a:p>
        </p:txBody>
      </p:sp>
      <p:sp>
        <p:nvSpPr>
          <p:cNvPr id="62467" name="Rectangle 3"/>
          <p:cNvSpPr>
            <a:spLocks noGrp="1"/>
          </p:cNvSpPr>
          <p:nvPr>
            <p:ph idx="1"/>
          </p:nvPr>
        </p:nvSpPr>
        <p:spPr>
          <a:xfrm>
            <a:off x="838200" y="1447800"/>
            <a:ext cx="7391400" cy="4373563"/>
          </a:xfrm>
        </p:spPr>
        <p:txBody>
          <a:bodyPr/>
          <a:lstStyle/>
          <a:p>
            <a:pPr eaLnBrk="1" hangingPunct="1">
              <a:buClr>
                <a:schemeClr val="tx1"/>
              </a:buClr>
            </a:pPr>
            <a:r>
              <a:rPr lang="en-US" sz="2800" b="1" dirty="0" smtClean="0">
                <a:latin typeface="Times New Roman" pitchFamily="18" charset="0"/>
                <a:cs typeface="Times New Roman" pitchFamily="18" charset="0"/>
              </a:rPr>
              <a:t>Johann Peter </a:t>
            </a:r>
            <a:r>
              <a:rPr lang="en-US" sz="2800" b="1" dirty="0" err="1" smtClean="0">
                <a:latin typeface="Times New Roman" pitchFamily="18" charset="0"/>
                <a:cs typeface="Times New Roman" pitchFamily="18" charset="0"/>
              </a:rPr>
              <a:t>Suessmilch</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1707-1767)</a:t>
            </a:r>
          </a:p>
          <a:p>
            <a:pPr lvl="1">
              <a:buClr>
                <a:schemeClr val="tx1"/>
              </a:buClr>
              <a:buFont typeface="Wingdings" pitchFamily="2" charset="2"/>
              <a:buChar char="§"/>
            </a:pPr>
            <a:endParaRPr lang="en-US" dirty="0" smtClean="0">
              <a:latin typeface="Times New Roman" pitchFamily="18" charset="0"/>
              <a:cs typeface="Times New Roman" pitchFamily="18" charset="0"/>
            </a:endParaRPr>
          </a:p>
          <a:p>
            <a:pPr lvl="1">
              <a:buClr>
                <a:schemeClr val="tx1"/>
              </a:buClr>
              <a:buFont typeface="Wingdings" pitchFamily="2" charset="2"/>
              <a:buChar char="§"/>
            </a:pPr>
            <a:r>
              <a:rPr lang="en-US" dirty="0" smtClean="0">
                <a:latin typeface="Times New Roman" pitchFamily="18" charset="0"/>
                <a:cs typeface="Times New Roman" pitchFamily="18" charset="0"/>
              </a:rPr>
              <a:t>wrote the first comprehensive book on population entitled “</a:t>
            </a:r>
            <a:r>
              <a:rPr lang="en-US" b="1" i="1" dirty="0" smtClean="0">
                <a:latin typeface="Times New Roman" pitchFamily="18" charset="0"/>
                <a:cs typeface="Times New Roman" pitchFamily="18" charset="0"/>
              </a:rPr>
              <a:t>The divine order in the changes of human race shown by its birth, death and reproduction”</a:t>
            </a:r>
          </a:p>
          <a:p>
            <a:pPr lvl="1">
              <a:buClr>
                <a:schemeClr val="tx1"/>
              </a:buClr>
              <a:buFont typeface="Wingdings" pitchFamily="2" charset="2"/>
              <a:buChar char="§"/>
            </a:pPr>
            <a:endParaRPr lang="en-US" b="1" dirty="0" smtClean="0">
              <a:latin typeface="Times New Roman" pitchFamily="18" charset="0"/>
              <a:cs typeface="Times New Roman" pitchFamily="18" charset="0"/>
            </a:endParaRPr>
          </a:p>
          <a:p>
            <a:pPr lvl="1">
              <a:buClr>
                <a:schemeClr val="tx1"/>
              </a:buClr>
              <a:buFont typeface="Wingdings" pitchFamily="2" charset="2"/>
              <a:buChar char="§"/>
            </a:pPr>
            <a:r>
              <a:rPr lang="en-US" dirty="0" smtClean="0">
                <a:latin typeface="Times New Roman" pitchFamily="18" charset="0"/>
                <a:cs typeface="Times New Roman" pitchFamily="18" charset="0"/>
              </a:rPr>
              <a:t> constructed a life table or universal applicability using Swedish, German and French data</a:t>
            </a:r>
          </a:p>
          <a:p>
            <a:endParaRPr lang="en-US" sz="2800"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a:xfrm>
            <a:off x="1143000" y="5181600"/>
            <a:ext cx="2462213" cy="404614"/>
          </a:xfrm>
        </p:spPr>
        <p:txBody>
          <a:bodyPr/>
          <a:lstStyle/>
          <a:p>
            <a:fld id="{E55BDF31-F0C8-4F3A-9566-432FFB695974}" type="datetime2">
              <a:rPr lang="en-US" smtClean="0"/>
              <a:pPr/>
              <a:t>Thursday, September 21, 2017</a:t>
            </a:fld>
            <a:endParaRPr lang="en-US" dirty="0"/>
          </a:p>
        </p:txBody>
      </p:sp>
    </p:spTree>
    <p:extLst>
      <p:ext uri="{BB962C8B-B14F-4D97-AF65-F5344CB8AC3E}">
        <p14:creationId xmlns:p14="http://schemas.microsoft.com/office/powerpoint/2010/main" val="3158579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28700" y="685800"/>
            <a:ext cx="7200900" cy="609600"/>
          </a:xfrm>
        </p:spPr>
        <p:txBody>
          <a:bodyPr>
            <a:normAutofit fontScale="90000"/>
          </a:bodyPr>
          <a:lstStyle/>
          <a:p>
            <a:pPr algn="l" eaLnBrk="1" hangingPunct="1"/>
            <a:r>
              <a:rPr lang="en-US" sz="2400" b="1" dirty="0" smtClean="0"/>
              <a:t>Cont…</a:t>
            </a:r>
            <a:r>
              <a:rPr lang="en-US" dirty="0" smtClean="0"/>
              <a:t> </a:t>
            </a:r>
          </a:p>
        </p:txBody>
      </p:sp>
      <p:sp>
        <p:nvSpPr>
          <p:cNvPr id="30723" name="Rectangle 3"/>
          <p:cNvSpPr>
            <a:spLocks noGrp="1" noChangeArrowheads="1"/>
          </p:cNvSpPr>
          <p:nvPr>
            <p:ph idx="1"/>
          </p:nvPr>
        </p:nvSpPr>
        <p:spPr>
          <a:xfrm>
            <a:off x="762000" y="1828800"/>
            <a:ext cx="7924800" cy="4800600"/>
          </a:xfrm>
        </p:spPr>
        <p:txBody>
          <a:bodyPr>
            <a:normAutofit/>
          </a:bodyPr>
          <a:lstStyle/>
          <a:p>
            <a:pPr algn="just" eaLnBrk="1" hangingPunct="1">
              <a:lnSpc>
                <a:spcPct val="90000"/>
              </a:lnSpc>
              <a:buClr>
                <a:schemeClr val="tx1"/>
              </a:buClr>
            </a:pPr>
            <a:r>
              <a:rPr lang="en-US" b="1" dirty="0" smtClean="0">
                <a:latin typeface="Times New Roman" pitchFamily="18" charset="0"/>
                <a:cs typeface="Times New Roman" pitchFamily="18" charset="0"/>
              </a:rPr>
              <a:t>Thomas Robert Malthus</a:t>
            </a:r>
            <a:r>
              <a:rPr lang="en-US" dirty="0" smtClean="0">
                <a:latin typeface="Times New Roman" pitchFamily="18" charset="0"/>
                <a:cs typeface="Times New Roman" pitchFamily="18" charset="0"/>
              </a:rPr>
              <a:t> (1766-1834) </a:t>
            </a:r>
          </a:p>
          <a:p>
            <a:pPr lvl="1" algn="just" eaLnBrk="1" hangingPunct="1">
              <a:lnSpc>
                <a:spcPct val="90000"/>
              </a:lnSpc>
              <a:buClr>
                <a:schemeClr val="tx1"/>
              </a:buClr>
            </a:pPr>
            <a:r>
              <a:rPr lang="en-US" dirty="0" smtClean="0">
                <a:latin typeface="Times New Roman" pitchFamily="18" charset="0"/>
                <a:cs typeface="Times New Roman" pitchFamily="18" charset="0"/>
              </a:rPr>
              <a:t>study on the relationship between food and population growth in his essay published in 1798 entitled “</a:t>
            </a:r>
            <a:r>
              <a:rPr lang="en-US" b="1" i="1" dirty="0" smtClean="0">
                <a:latin typeface="Times New Roman" pitchFamily="18" charset="0"/>
                <a:cs typeface="Times New Roman" pitchFamily="18" charset="0"/>
                <a:hlinkClick r:id="rId3" action="ppaction://hlinkfile"/>
              </a:rPr>
              <a:t>An Essay on the Principles of Population” </a:t>
            </a:r>
            <a:endParaRPr lang="en-US" b="1" i="1" dirty="0" smtClean="0">
              <a:latin typeface="Times New Roman" pitchFamily="18" charset="0"/>
              <a:cs typeface="Times New Roman" pitchFamily="18" charset="0"/>
            </a:endParaRPr>
          </a:p>
          <a:p>
            <a:pPr lvl="1" algn="just" eaLnBrk="1" hangingPunct="1">
              <a:lnSpc>
                <a:spcPct val="90000"/>
              </a:lnSpc>
              <a:buClr>
                <a:schemeClr val="tx1"/>
              </a:buClr>
              <a:buFont typeface="Arial" pitchFamily="34" charset="0"/>
              <a:buNone/>
            </a:pPr>
            <a:endParaRPr lang="en-US" b="1" i="1" dirty="0" smtClean="0">
              <a:latin typeface="Times New Roman" pitchFamily="18" charset="0"/>
              <a:cs typeface="Times New Roman" pitchFamily="18" charset="0"/>
            </a:endParaRPr>
          </a:p>
          <a:p>
            <a:pPr lvl="1" algn="just" eaLnBrk="1" hangingPunct="1">
              <a:lnSpc>
                <a:spcPct val="90000"/>
              </a:lnSpc>
              <a:buClr>
                <a:schemeClr val="tx1"/>
              </a:buClr>
            </a:pPr>
            <a:r>
              <a:rPr lang="en-US" dirty="0" smtClean="0">
                <a:latin typeface="Times New Roman" pitchFamily="18" charset="0"/>
                <a:cs typeface="Times New Roman" pitchFamily="18" charset="0"/>
              </a:rPr>
              <a:t>This publication was revised in as second edition in 1803 and further revised in 1806, 1807, 1817 and 1826 and 1872 (second edition)</a:t>
            </a:r>
          </a:p>
          <a:p>
            <a:pPr lvl="1" algn="just" eaLnBrk="1" hangingPunct="1">
              <a:lnSpc>
                <a:spcPct val="90000"/>
              </a:lnSpc>
              <a:buClr>
                <a:schemeClr val="tx1"/>
              </a:buClr>
              <a:buFont typeface="Arial" pitchFamily="34" charset="0"/>
              <a:buNone/>
            </a:pPr>
            <a:endParaRPr lang="en-US" dirty="0" smtClean="0">
              <a:latin typeface="Times New Roman" pitchFamily="18" charset="0"/>
              <a:cs typeface="Times New Roman" pitchFamily="18" charset="0"/>
            </a:endParaRPr>
          </a:p>
          <a:p>
            <a:pPr lvl="1" algn="just" eaLnBrk="1" hangingPunct="1">
              <a:lnSpc>
                <a:spcPct val="90000"/>
              </a:lnSpc>
              <a:buClr>
                <a:schemeClr val="tx1"/>
              </a:buClr>
            </a:pPr>
            <a:r>
              <a:rPr lang="en-US" dirty="0" smtClean="0">
                <a:latin typeface="Times New Roman" pitchFamily="18" charset="0"/>
                <a:cs typeface="Times New Roman" pitchFamily="18" charset="0"/>
              </a:rPr>
              <a:t>His focus was mostly on </a:t>
            </a:r>
            <a:r>
              <a:rPr lang="en-US" i="1" dirty="0" smtClean="0">
                <a:latin typeface="Times New Roman" pitchFamily="18" charset="0"/>
                <a:cs typeface="Times New Roman" pitchFamily="18" charset="0"/>
              </a:rPr>
              <a:t>fertility and reproduction</a:t>
            </a:r>
          </a:p>
          <a:p>
            <a:pPr lvl="1" algn="just" eaLnBrk="1" hangingPunct="1">
              <a:lnSpc>
                <a:spcPct val="90000"/>
              </a:lnSpc>
              <a:buClr>
                <a:schemeClr val="tx1"/>
              </a:buClr>
              <a:buFont typeface="Arial" pitchFamily="34" charset="0"/>
              <a:buNone/>
            </a:pPr>
            <a:endParaRPr lang="en-US" i="1" dirty="0" smtClean="0">
              <a:latin typeface="Times New Roman" pitchFamily="18" charset="0"/>
              <a:cs typeface="Times New Roman" pitchFamily="18" charset="0"/>
            </a:endParaRPr>
          </a:p>
          <a:p>
            <a:pPr lvl="1" algn="just" eaLnBrk="1" hangingPunct="1">
              <a:lnSpc>
                <a:spcPct val="90000"/>
              </a:lnSpc>
              <a:buClr>
                <a:schemeClr val="tx1"/>
              </a:buClr>
            </a:pPr>
            <a:r>
              <a:rPr lang="en-US" dirty="0" smtClean="0">
                <a:latin typeface="Times New Roman" pitchFamily="18" charset="0"/>
                <a:cs typeface="Times New Roman" pitchFamily="18" charset="0"/>
              </a:rPr>
              <a:t> Thomas Robert Malthus is generally considered to be the </a:t>
            </a:r>
            <a:r>
              <a:rPr lang="en-US" b="1" i="1" dirty="0" smtClean="0">
                <a:latin typeface="Times New Roman" pitchFamily="18" charset="0"/>
                <a:cs typeface="Times New Roman" pitchFamily="18" charset="0"/>
              </a:rPr>
              <a:t>father of substantive demography. </a:t>
            </a:r>
          </a:p>
          <a:p>
            <a:pPr algn="just" eaLnBrk="1" hangingPunct="1">
              <a:lnSpc>
                <a:spcPct val="90000"/>
              </a:lnSpc>
              <a:buClr>
                <a:schemeClr val="tx1"/>
              </a:buClr>
              <a:buFont typeface="Arial" pitchFamily="34" charset="0"/>
              <a:buNone/>
            </a:pPr>
            <a:endParaRPr lang="en-US" b="1" i="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a:xfrm>
            <a:off x="990600" y="6096000"/>
            <a:ext cx="2462213" cy="404614"/>
          </a:xfrm>
        </p:spPr>
        <p:txBody>
          <a:bodyPr/>
          <a:lstStyle/>
          <a:p>
            <a:fld id="{AA7A1952-A887-44A3-BFCE-CF0DF26BD7D6}" type="datetime2">
              <a:rPr lang="en-US" smtClean="0"/>
              <a:pPr/>
              <a:t>Thursday, September 21, 2017</a:t>
            </a:fld>
            <a:endParaRPr lang="en-US" dirty="0"/>
          </a:p>
        </p:txBody>
      </p:sp>
    </p:spTree>
    <p:extLst>
      <p:ext uri="{BB962C8B-B14F-4D97-AF65-F5344CB8AC3E}">
        <p14:creationId xmlns:p14="http://schemas.microsoft.com/office/powerpoint/2010/main" val="4144861626"/>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1066800" y="1219200"/>
            <a:ext cx="7200900" cy="914400"/>
          </a:xfrm>
        </p:spPr>
        <p:txBody>
          <a:bodyPr/>
          <a:lstStyle/>
          <a:p>
            <a:pPr algn="l"/>
            <a:r>
              <a:rPr lang="en-US" sz="2400" b="1" dirty="0" smtClean="0">
                <a:latin typeface="Times New Roman" pitchFamily="18" charset="0"/>
                <a:cs typeface="Times New Roman" pitchFamily="18" charset="0"/>
              </a:rPr>
              <a:t>Cont…</a:t>
            </a:r>
          </a:p>
        </p:txBody>
      </p:sp>
      <p:sp>
        <p:nvSpPr>
          <p:cNvPr id="61443" name="Rectangle 3"/>
          <p:cNvSpPr>
            <a:spLocks noGrp="1"/>
          </p:cNvSpPr>
          <p:nvPr>
            <p:ph idx="1"/>
          </p:nvPr>
        </p:nvSpPr>
        <p:spPr/>
        <p:txBody>
          <a:bodyPr/>
          <a:lstStyle/>
          <a:p>
            <a:pPr algn="just" eaLnBrk="1" hangingPunct="1">
              <a:lnSpc>
                <a:spcPct val="90000"/>
              </a:lnSpc>
              <a:buClr>
                <a:schemeClr val="tx1"/>
              </a:buClr>
            </a:pPr>
            <a:endParaRPr lang="en-US" sz="2400" b="1" dirty="0" smtClean="0">
              <a:latin typeface="Times New Roman" pitchFamily="18" charset="0"/>
            </a:endParaRPr>
          </a:p>
          <a:p>
            <a:pPr algn="just" eaLnBrk="1" hangingPunct="1">
              <a:lnSpc>
                <a:spcPct val="90000"/>
              </a:lnSpc>
              <a:buClr>
                <a:schemeClr val="tx1"/>
              </a:buClr>
            </a:pPr>
            <a:r>
              <a:rPr lang="en-US" sz="2800" b="1" dirty="0" smtClean="0">
                <a:latin typeface="Times New Roman" pitchFamily="18" charset="0"/>
                <a:cs typeface="Times New Roman" pitchFamily="18" charset="0"/>
                <a:hlinkClick r:id="rId2" action="ppaction://hlinkfile"/>
              </a:rPr>
              <a:t>E.G. </a:t>
            </a:r>
            <a:r>
              <a:rPr lang="en-US" sz="2800" b="1" dirty="0" err="1" smtClean="0">
                <a:latin typeface="Times New Roman" pitchFamily="18" charset="0"/>
                <a:cs typeface="Times New Roman" pitchFamily="18" charset="0"/>
                <a:hlinkClick r:id="rId2" action="ppaction://hlinkfile"/>
              </a:rPr>
              <a:t>Ravenstein</a:t>
            </a:r>
            <a:r>
              <a:rPr lang="en-US" sz="2800" dirty="0" err="1" smtClean="0">
                <a:latin typeface="Times New Roman" pitchFamily="18" charset="0"/>
                <a:cs typeface="Times New Roman" pitchFamily="18" charset="0"/>
                <a:hlinkClick r:id="rId2" action="ppaction://hlinkfile"/>
              </a:rPr>
              <a:t>’s</a:t>
            </a:r>
            <a:r>
              <a:rPr lang="en-US" sz="2800" dirty="0" smtClean="0">
                <a:latin typeface="Times New Roman" pitchFamily="18" charset="0"/>
                <a:cs typeface="Times New Roman" pitchFamily="18" charset="0"/>
                <a:hlinkClick r:id="rId2" action="ppaction://hlinkfile"/>
              </a:rPr>
              <a:t> (1885) </a:t>
            </a:r>
            <a:endParaRPr lang="en-US" sz="2800" dirty="0" smtClean="0">
              <a:latin typeface="Times New Roman" pitchFamily="18" charset="0"/>
              <a:cs typeface="Times New Roman" pitchFamily="18" charset="0"/>
            </a:endParaRPr>
          </a:p>
          <a:p>
            <a:pPr algn="just" eaLnBrk="1" hangingPunct="1">
              <a:lnSpc>
                <a:spcPct val="90000"/>
              </a:lnSpc>
              <a:buClr>
                <a:schemeClr val="tx1"/>
              </a:buClr>
              <a:buFont typeface="Arial" pitchFamily="34" charset="0"/>
              <a:buNone/>
            </a:pPr>
            <a:endParaRPr lang="en-US" sz="2800" dirty="0" smtClean="0">
              <a:latin typeface="Arial" pitchFamily="34" charset="0"/>
            </a:endParaRPr>
          </a:p>
          <a:p>
            <a:pPr lvl="1" algn="just" eaLnBrk="1" hangingPunct="1">
              <a:lnSpc>
                <a:spcPct val="90000"/>
              </a:lnSpc>
              <a:buClr>
                <a:schemeClr val="tx1"/>
              </a:buClr>
            </a:pPr>
            <a:r>
              <a:rPr lang="en-US" dirty="0" smtClean="0">
                <a:latin typeface="Times New Roman" pitchFamily="18" charset="0"/>
                <a:cs typeface="Times New Roman" pitchFamily="18" charset="0"/>
              </a:rPr>
              <a:t>book titled ‘</a:t>
            </a:r>
            <a:r>
              <a:rPr lang="en-US" b="1" dirty="0" smtClean="0">
                <a:latin typeface="Times New Roman" pitchFamily="18" charset="0"/>
                <a:cs typeface="Times New Roman" pitchFamily="18" charset="0"/>
              </a:rPr>
              <a:t>On</a:t>
            </a:r>
            <a:r>
              <a:rPr lang="en-US" dirty="0" smtClean="0">
                <a:latin typeface="Times New Roman" pitchFamily="18" charset="0"/>
                <a:cs typeface="Times New Roman" pitchFamily="18" charset="0"/>
              </a:rPr>
              <a:t> t</a:t>
            </a:r>
            <a:r>
              <a:rPr lang="en-US" b="1" i="1" dirty="0" smtClean="0">
                <a:latin typeface="Times New Roman" pitchFamily="18" charset="0"/>
                <a:cs typeface="Times New Roman" pitchFamily="18" charset="0"/>
              </a:rPr>
              <a:t>he Laws of Migration</a:t>
            </a:r>
            <a:r>
              <a:rPr lang="en-US" dirty="0" smtClean="0">
                <a:latin typeface="Times New Roman" pitchFamily="18" charset="0"/>
                <a:cs typeface="Times New Roman" pitchFamily="18" charset="0"/>
              </a:rPr>
              <a:t>’ was the scientific study on migration</a:t>
            </a:r>
          </a:p>
          <a:p>
            <a:pPr lvl="1" algn="just" eaLnBrk="1" hangingPunct="1">
              <a:lnSpc>
                <a:spcPct val="90000"/>
              </a:lnSpc>
              <a:buClr>
                <a:schemeClr val="tx1"/>
              </a:buClr>
              <a:buFont typeface="Arial" pitchFamily="34" charset="0"/>
              <a:buNone/>
            </a:pPr>
            <a:endParaRPr lang="en-US" dirty="0" smtClean="0">
              <a:latin typeface="Times New Roman" pitchFamily="18" charset="0"/>
              <a:cs typeface="Times New Roman" pitchFamily="18" charset="0"/>
            </a:endParaRPr>
          </a:p>
          <a:p>
            <a:pPr lvl="1" algn="just" eaLnBrk="1" hangingPunct="1">
              <a:lnSpc>
                <a:spcPct val="90000"/>
              </a:lnSpc>
              <a:buClr>
                <a:schemeClr val="tx1"/>
              </a:buClr>
            </a:pPr>
            <a:r>
              <a:rPr lang="en-US" dirty="0" smtClean="0">
                <a:latin typeface="Times New Roman" pitchFamily="18" charset="0"/>
                <a:cs typeface="Times New Roman" pitchFamily="18" charset="0"/>
              </a:rPr>
              <a:t> He considered as the ‘</a:t>
            </a:r>
            <a:r>
              <a:rPr lang="en-US" b="1" i="1" dirty="0" smtClean="0">
                <a:latin typeface="Times New Roman" pitchFamily="18" charset="0"/>
                <a:cs typeface="Times New Roman" pitchFamily="18" charset="0"/>
              </a:rPr>
              <a:t>Father of Migration</a:t>
            </a:r>
            <a:r>
              <a:rPr lang="en-US"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a:xfrm>
            <a:off x="990600" y="5867400"/>
            <a:ext cx="2386013" cy="404614"/>
          </a:xfrm>
        </p:spPr>
        <p:txBody>
          <a:bodyPr/>
          <a:lstStyle/>
          <a:p>
            <a:fld id="{E9E66889-7051-4B29-8337-5F831BEF2F4D}" type="datetime2">
              <a:rPr lang="en-US" smtClean="0"/>
              <a:pPr/>
              <a:t>Thursday, September 21, 2017</a:t>
            </a:fld>
            <a:endParaRPr lang="en-US" dirty="0"/>
          </a:p>
        </p:txBody>
      </p:sp>
    </p:spTree>
    <p:extLst>
      <p:ext uri="{BB962C8B-B14F-4D97-AF65-F5344CB8AC3E}">
        <p14:creationId xmlns:p14="http://schemas.microsoft.com/office/powerpoint/2010/main" val="1035007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19200"/>
            <a:ext cx="7200900" cy="838200"/>
          </a:xfrm>
        </p:spPr>
        <p:txBody>
          <a:bodyPr>
            <a:normAutofit fontScale="90000"/>
          </a:bodyPr>
          <a:lstStyle/>
          <a:p>
            <a:r>
              <a:rPr lang="en-US" sz="2800" dirty="0" smtClean="0">
                <a:latin typeface="Times New Roman" pitchFamily="18" charset="0"/>
                <a:cs typeface="Times New Roman" pitchFamily="18" charset="0"/>
              </a:rPr>
              <a:t>Discussion</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What are uses of </a:t>
            </a:r>
            <a:r>
              <a:rPr lang="en-US" dirty="0" smtClean="0"/>
              <a:t>Demographic analysis?</a:t>
            </a:r>
            <a:endParaRPr lang="en-US" dirty="0" smtClean="0"/>
          </a:p>
          <a:p>
            <a:pPr marL="0" indent="0">
              <a:buNone/>
            </a:pPr>
            <a:endParaRPr lang="en-US" dirty="0" smtClean="0"/>
          </a:p>
          <a:p>
            <a:endParaRPr lang="en-US" dirty="0"/>
          </a:p>
        </p:txBody>
      </p:sp>
      <p:sp>
        <p:nvSpPr>
          <p:cNvPr id="4" name="Date Placeholder 3"/>
          <p:cNvSpPr>
            <a:spLocks noGrp="1"/>
          </p:cNvSpPr>
          <p:nvPr>
            <p:ph type="dt" sz="half" idx="10"/>
          </p:nvPr>
        </p:nvSpPr>
        <p:spPr>
          <a:xfrm>
            <a:off x="914400" y="5181600"/>
            <a:ext cx="3300413" cy="404614"/>
          </a:xfrm>
        </p:spPr>
        <p:txBody>
          <a:bodyPr/>
          <a:lstStyle/>
          <a:p>
            <a:fld id="{7C14E43F-5277-4256-BF28-09E2072F6602}" type="datetime2">
              <a:rPr lang="en-US" smtClean="0"/>
              <a:pPr/>
              <a:t>Thursday, September 21, 2017</a:t>
            </a:fld>
            <a:endParaRPr lang="en-US" dirty="0"/>
          </a:p>
        </p:txBody>
      </p:sp>
    </p:spTree>
    <p:extLst>
      <p:ext uri="{BB962C8B-B14F-4D97-AF65-F5344CB8AC3E}">
        <p14:creationId xmlns:p14="http://schemas.microsoft.com/office/powerpoint/2010/main" val="1606001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7200900" cy="762000"/>
          </a:xfrm>
        </p:spPr>
        <p:txBody>
          <a:bodyPr>
            <a:normAutofit/>
          </a:bodyPr>
          <a:lstStyle/>
          <a:p>
            <a:pPr algn="l"/>
            <a:r>
              <a:rPr lang="en-US" sz="2800" b="1" dirty="0" smtClean="0">
                <a:latin typeface="Times New Roman" pitchFamily="18" charset="0"/>
                <a:cs typeface="Times New Roman" pitchFamily="18" charset="0"/>
              </a:rPr>
              <a:t>Required Readings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a:t> </a:t>
            </a:r>
            <a:endParaRPr lang="en-US" dirty="0">
              <a:effectLst>
                <a:outerShdw blurRad="50800" dist="38100" algn="tr" rotWithShape="0">
                  <a:prstClr val="black">
                    <a:alpha val="40000"/>
                  </a:prstClr>
                </a:outerShdw>
              </a:effectLst>
            </a:endParaRPr>
          </a:p>
          <a:p>
            <a:r>
              <a:rPr lang="en-US" dirty="0">
                <a:latin typeface="Times New Roman" pitchFamily="18" charset="0"/>
                <a:cs typeface="Times New Roman" pitchFamily="18" charset="0"/>
              </a:rPr>
              <a:t>Rowland, Donald T., 2003, </a:t>
            </a:r>
            <a:r>
              <a:rPr lang="en-US" b="1" i="1" dirty="0">
                <a:latin typeface="Times New Roman" pitchFamily="18" charset="0"/>
                <a:cs typeface="Times New Roman" pitchFamily="18" charset="0"/>
              </a:rPr>
              <a:t>Demographic Methods and Concepts</a:t>
            </a:r>
            <a:r>
              <a:rPr lang="en-US" dirty="0">
                <a:latin typeface="Times New Roman" pitchFamily="18" charset="0"/>
                <a:cs typeface="Times New Roman" pitchFamily="18" charset="0"/>
              </a:rPr>
              <a:t>, Oxford University Press</a:t>
            </a:r>
          </a:p>
          <a:p>
            <a:r>
              <a:rPr lang="en-US" dirty="0">
                <a:latin typeface="Times New Roman" pitchFamily="18" charset="0"/>
                <a:cs typeface="Times New Roman" pitchFamily="18" charset="0"/>
              </a:rPr>
              <a:t>Swanson, David and Jacob S. Siegel, 2004, </a:t>
            </a:r>
            <a:r>
              <a:rPr lang="en-US" b="1" i="1" dirty="0">
                <a:latin typeface="Times New Roman" pitchFamily="18" charset="0"/>
                <a:cs typeface="Times New Roman" pitchFamily="18" charset="0"/>
              </a:rPr>
              <a:t>The Methods and Materials of Demography</a:t>
            </a:r>
            <a:r>
              <a:rPr lang="en-US" dirty="0">
                <a:latin typeface="Times New Roman" pitchFamily="18" charset="0"/>
                <a:cs typeface="Times New Roman" pitchFamily="18" charset="0"/>
              </a:rPr>
              <a:t>, Elsevier Academic Press.</a:t>
            </a:r>
          </a:p>
          <a:p>
            <a:pPr marL="0" indent="0">
              <a:buNone/>
            </a:pPr>
            <a:endParaRPr lang="en-US" dirty="0"/>
          </a:p>
        </p:txBody>
      </p:sp>
      <p:sp>
        <p:nvSpPr>
          <p:cNvPr id="4" name="Date Placeholder 3"/>
          <p:cNvSpPr>
            <a:spLocks noGrp="1"/>
          </p:cNvSpPr>
          <p:nvPr>
            <p:ph type="dt" sz="half" idx="10"/>
          </p:nvPr>
        </p:nvSpPr>
        <p:spPr>
          <a:xfrm>
            <a:off x="1066800" y="5257800"/>
            <a:ext cx="2309813" cy="404614"/>
          </a:xfrm>
        </p:spPr>
        <p:txBody>
          <a:bodyPr/>
          <a:lstStyle/>
          <a:p>
            <a:fld id="{B4120A6D-6F49-4C35-BA77-A11128C77399}" type="datetime2">
              <a:rPr lang="en-US" smtClean="0"/>
              <a:pPr/>
              <a:t>Thursday, September 21, 2017</a:t>
            </a:fld>
            <a:endParaRPr lang="en-US" dirty="0"/>
          </a:p>
        </p:txBody>
      </p:sp>
    </p:spTree>
    <p:extLst>
      <p:ext uri="{BB962C8B-B14F-4D97-AF65-F5344CB8AC3E}">
        <p14:creationId xmlns:p14="http://schemas.microsoft.com/office/powerpoint/2010/main" val="521129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14400" y="6172200"/>
            <a:ext cx="2667000" cy="404614"/>
          </a:xfrm>
        </p:spPr>
        <p:txBody>
          <a:bodyPr/>
          <a:lstStyle/>
          <a:p>
            <a:fld id="{49534FFB-13C2-4A4C-9B4A-13633017DD68}" type="datetime2">
              <a:rPr lang="en-US" smtClean="0"/>
              <a:pPr/>
              <a:t>Thursday, September 21, 2017</a:t>
            </a:fld>
            <a:endParaRPr lang="en-US" dirty="0"/>
          </a:p>
        </p:txBody>
      </p:sp>
      <p:sp>
        <p:nvSpPr>
          <p:cNvPr id="2" name="Title 1"/>
          <p:cNvSpPr>
            <a:spLocks noGrp="1"/>
          </p:cNvSpPr>
          <p:nvPr>
            <p:ph type="title" idx="4294967295"/>
          </p:nvPr>
        </p:nvSpPr>
        <p:spPr>
          <a:xfrm>
            <a:off x="685800" y="838200"/>
            <a:ext cx="7848600" cy="868362"/>
          </a:xfrm>
        </p:spPr>
        <p:txBody>
          <a:bodyPr>
            <a:normAutofit/>
          </a:bodyPr>
          <a:lstStyle/>
          <a:p>
            <a:r>
              <a:rPr lang="en-US" sz="2800" dirty="0" smtClean="0">
                <a:latin typeface="Times New Roman" panose="02020603050405020304" pitchFamily="18" charset="0"/>
                <a:cs typeface="Times New Roman" panose="02020603050405020304" pitchFamily="18" charset="0"/>
              </a:rPr>
              <a:t>Components of Demographic analysis</a:t>
            </a:r>
          </a:p>
        </p:txBody>
      </p:sp>
      <p:sp>
        <p:nvSpPr>
          <p:cNvPr id="57347" name="Content Placeholder 2"/>
          <p:cNvSpPr>
            <a:spLocks noGrp="1"/>
          </p:cNvSpPr>
          <p:nvPr>
            <p:ph idx="4294967295"/>
          </p:nvPr>
        </p:nvSpPr>
        <p:spPr>
          <a:xfrm>
            <a:off x="914400" y="1828800"/>
            <a:ext cx="8229600" cy="4525963"/>
          </a:xfrm>
        </p:spPr>
        <p:txBody>
          <a:bodyPr/>
          <a:lstStyle/>
          <a:p>
            <a:pPr>
              <a:buFont typeface="Arial" pitchFamily="34" charset="0"/>
              <a:buNone/>
            </a:pPr>
            <a:endParaRPr lang="en-US" dirty="0" smtClean="0"/>
          </a:p>
          <a:p>
            <a:endParaRPr lang="en-US" dirty="0" smtClean="0"/>
          </a:p>
        </p:txBody>
      </p:sp>
      <p:grpSp>
        <p:nvGrpSpPr>
          <p:cNvPr id="57356" name="Group 12"/>
          <p:cNvGrpSpPr>
            <a:grpSpLocks/>
          </p:cNvGrpSpPr>
          <p:nvPr/>
        </p:nvGrpSpPr>
        <p:grpSpPr bwMode="auto">
          <a:xfrm>
            <a:off x="1524000" y="1828800"/>
            <a:ext cx="5981700" cy="4343400"/>
            <a:chOff x="1008" y="1059"/>
            <a:chExt cx="3768" cy="2733"/>
          </a:xfrm>
        </p:grpSpPr>
        <p:sp>
          <p:nvSpPr>
            <p:cNvPr id="57357" name="AutoShape 13"/>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rgbClr val="000000"/>
              </a:solidFill>
              <a:miter lim="800000"/>
              <a:headEnd/>
              <a:tailEnd/>
            </a:ln>
          </p:spPr>
          <p:txBody>
            <a:bodyPr/>
            <a:lstStyle/>
            <a:p>
              <a:pPr eaLnBrk="1" hangingPunct="1"/>
              <a:r>
                <a:rPr lang="en-US" sz="1600" b="1" dirty="0">
                  <a:latin typeface="Times New Roman" panose="02020603050405020304" pitchFamily="18" charset="0"/>
                  <a:cs typeface="Times New Roman" panose="02020603050405020304" pitchFamily="18" charset="0"/>
                </a:rPr>
                <a:t>Demographic components</a:t>
              </a:r>
            </a:p>
            <a:p>
              <a:endParaRPr lang="en-US" dirty="0"/>
            </a:p>
          </p:txBody>
        </p:sp>
        <p:sp>
          <p:nvSpPr>
            <p:cNvPr id="57358" name="Oval 14"/>
            <p:cNvSpPr>
              <a:spLocks noChangeArrowheads="1"/>
            </p:cNvSpPr>
            <p:nvPr/>
          </p:nvSpPr>
          <p:spPr bwMode="auto">
            <a:xfrm>
              <a:off x="1008" y="3234"/>
              <a:ext cx="1116" cy="558"/>
            </a:xfrm>
            <a:prstGeom prst="ellipse">
              <a:avLst/>
            </a:prstGeom>
            <a:solidFill>
              <a:srgbClr val="FFFFCC"/>
            </a:solidFill>
            <a:ln w="9525">
              <a:solidFill>
                <a:srgbClr val="000000"/>
              </a:solidFill>
              <a:round/>
              <a:headEnd/>
              <a:tailEnd/>
            </a:ln>
          </p:spPr>
          <p:txBody>
            <a:bodyPr/>
            <a:lstStyle/>
            <a:p>
              <a:pPr algn="ctr" eaLnBrk="1" hangingPunct="1"/>
              <a:r>
                <a:rPr lang="en-US" b="1" dirty="0">
                  <a:latin typeface="Times New Roman" panose="02020603050405020304" pitchFamily="18" charset="0"/>
                  <a:cs typeface="Times New Roman" panose="02020603050405020304" pitchFamily="18" charset="0"/>
                </a:rPr>
                <a:t>Migration</a:t>
              </a:r>
            </a:p>
            <a:p>
              <a:endParaRPr lang="en-US" dirty="0"/>
            </a:p>
          </p:txBody>
        </p:sp>
        <p:sp>
          <p:nvSpPr>
            <p:cNvPr id="57359" name="Oval 15"/>
            <p:cNvSpPr>
              <a:spLocks noChangeArrowheads="1"/>
            </p:cNvSpPr>
            <p:nvPr/>
          </p:nvSpPr>
          <p:spPr bwMode="auto">
            <a:xfrm>
              <a:off x="2334" y="1059"/>
              <a:ext cx="1116" cy="558"/>
            </a:xfrm>
            <a:prstGeom prst="ellipse">
              <a:avLst/>
            </a:prstGeom>
            <a:solidFill>
              <a:srgbClr val="FFBE7D"/>
            </a:solidFill>
            <a:ln w="9525">
              <a:solidFill>
                <a:srgbClr val="000000"/>
              </a:solidFill>
              <a:round/>
              <a:headEnd/>
              <a:tailEnd/>
            </a:ln>
          </p:spPr>
          <p:txBody>
            <a:bodyPr/>
            <a:lstStyle/>
            <a:p>
              <a:pPr eaLnBrk="1" hangingPunct="1"/>
              <a:r>
                <a:rPr lang="en-US" b="1" dirty="0">
                  <a:latin typeface="Times New Roman" panose="02020603050405020304" pitchFamily="18" charset="0"/>
                  <a:cs typeface="Times New Roman" panose="02020603050405020304" pitchFamily="18" charset="0"/>
                </a:rPr>
                <a:t>Mortality</a:t>
              </a:r>
            </a:p>
            <a:p>
              <a:endParaRPr lang="en-US" dirty="0"/>
            </a:p>
          </p:txBody>
        </p:sp>
        <p:sp>
          <p:nvSpPr>
            <p:cNvPr id="57360" name="Oval 16"/>
            <p:cNvSpPr>
              <a:spLocks noChangeArrowheads="1"/>
            </p:cNvSpPr>
            <p:nvPr/>
          </p:nvSpPr>
          <p:spPr bwMode="auto">
            <a:xfrm>
              <a:off x="3660" y="3234"/>
              <a:ext cx="1116" cy="558"/>
            </a:xfrm>
            <a:prstGeom prst="ellipse">
              <a:avLst/>
            </a:prstGeom>
            <a:solidFill>
              <a:srgbClr val="D8EBB3"/>
            </a:solidFill>
            <a:ln w="9525">
              <a:solidFill>
                <a:srgbClr val="000000"/>
              </a:solidFill>
              <a:round/>
              <a:headEnd/>
              <a:tailEnd/>
            </a:ln>
          </p:spPr>
          <p:txBody>
            <a:bodyPr/>
            <a:lstStyle/>
            <a:p>
              <a:pPr algn="ctr" eaLnBrk="1" hangingPunct="1"/>
              <a:r>
                <a:rPr lang="en-US" b="1" dirty="0">
                  <a:latin typeface="Times New Roman" panose="02020603050405020304" pitchFamily="18" charset="0"/>
                  <a:cs typeface="Times New Roman" panose="02020603050405020304" pitchFamily="18" charset="0"/>
                </a:rPr>
                <a:t>Fertility</a:t>
              </a:r>
            </a:p>
            <a:p>
              <a:pPr eaLnBrk="1" hangingPunct="1"/>
              <a:endParaRPr lang="en-US" b="1" dirty="0"/>
            </a:p>
            <a:p>
              <a:endParaRPr lang="en-US" dirty="0"/>
            </a:p>
          </p:txBody>
        </p:sp>
      </p:grpSp>
    </p:spTree>
    <p:extLst>
      <p:ext uri="{BB962C8B-B14F-4D97-AF65-F5344CB8AC3E}">
        <p14:creationId xmlns:p14="http://schemas.microsoft.com/office/powerpoint/2010/main" val="17123938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28" y="367049"/>
            <a:ext cx="7200900" cy="609600"/>
          </a:xfrm>
        </p:spPr>
        <p:txBody>
          <a:bodyPr/>
          <a:lstStyle/>
          <a:p>
            <a:r>
              <a:rPr lang="en-US" sz="2800" b="1" dirty="0">
                <a:solidFill>
                  <a:srgbClr val="191B0E"/>
                </a:solidFill>
                <a:latin typeface="Times New Roman" panose="02020603050405020304" pitchFamily="18" charset="0"/>
                <a:cs typeface="Times New Roman" panose="02020603050405020304" pitchFamily="18" charset="0"/>
              </a:rPr>
              <a:t>Introduction to Demography</a:t>
            </a:r>
            <a:endParaRPr lang="en-US" dirty="0"/>
          </a:p>
        </p:txBody>
      </p:sp>
      <p:sp>
        <p:nvSpPr>
          <p:cNvPr id="3" name="Content Placeholder 2"/>
          <p:cNvSpPr>
            <a:spLocks noGrp="1"/>
          </p:cNvSpPr>
          <p:nvPr>
            <p:ph idx="1"/>
          </p:nvPr>
        </p:nvSpPr>
        <p:spPr>
          <a:xfrm>
            <a:off x="1029906" y="976648"/>
            <a:ext cx="7733094" cy="5476737"/>
          </a:xfrm>
        </p:spPr>
        <p:txBody>
          <a:bodyPr>
            <a:normAutofit fontScale="47500" lnSpcReduction="20000"/>
          </a:bodyPr>
          <a:lstStyle/>
          <a:p>
            <a:pPr marL="0" indent="0" fontAlgn="base">
              <a:lnSpc>
                <a:spcPct val="170000"/>
              </a:lnSpc>
              <a:buNone/>
            </a:pPr>
            <a:r>
              <a:rPr lang="en-US" sz="3300" dirty="0">
                <a:solidFill>
                  <a:srgbClr val="333333"/>
                </a:solidFill>
                <a:latin typeface="Times New Roman" panose="02020603050405020304" pitchFamily="18" charset="0"/>
                <a:cs typeface="Times New Roman" panose="02020603050405020304" pitchFamily="18" charset="0"/>
              </a:rPr>
              <a:t>The term demography has been derived from two Greek words, Demos means the people while graph means to draw or to write. So, literally speaking, demography is </a:t>
            </a:r>
            <a:r>
              <a:rPr lang="en-US" sz="3300" dirty="0" smtClean="0">
                <a:solidFill>
                  <a:srgbClr val="333333"/>
                </a:solidFill>
                <a:latin typeface="Times New Roman" panose="02020603050405020304" pitchFamily="18" charset="0"/>
                <a:cs typeface="Times New Roman" panose="02020603050405020304" pitchFamily="18" charset="0"/>
              </a:rPr>
              <a:t>concerned </a:t>
            </a:r>
            <a:r>
              <a:rPr lang="en-US" sz="3300" dirty="0">
                <a:solidFill>
                  <a:srgbClr val="333333"/>
                </a:solidFill>
                <a:latin typeface="Times New Roman" panose="02020603050405020304" pitchFamily="18" charset="0"/>
                <a:cs typeface="Times New Roman" panose="02020603050405020304" pitchFamily="18" charset="0"/>
              </a:rPr>
              <a:t>about writings about people</a:t>
            </a:r>
            <a:r>
              <a:rPr lang="en-US" sz="3300" dirty="0" smtClean="0">
                <a:solidFill>
                  <a:srgbClr val="333333"/>
                </a:solidFill>
                <a:latin typeface="Times New Roman" panose="02020603050405020304" pitchFamily="18" charset="0"/>
                <a:cs typeface="Times New Roman" panose="02020603050405020304" pitchFamily="18" charset="0"/>
              </a:rPr>
              <a:t>.</a:t>
            </a:r>
            <a:r>
              <a:rPr lang="en-US" sz="3300" dirty="0">
                <a:solidFill>
                  <a:srgbClr val="333333"/>
                </a:solidFill>
                <a:latin typeface="Times New Roman" panose="02020603050405020304" pitchFamily="18" charset="0"/>
                <a:cs typeface="Times New Roman" panose="02020603050405020304" pitchFamily="18" charset="0"/>
              </a:rPr>
              <a:t> Different demographers and sociologists have given their own definitions as under.</a:t>
            </a:r>
          </a:p>
          <a:p>
            <a:pPr fontAlgn="base">
              <a:lnSpc>
                <a:spcPct val="170000"/>
              </a:lnSpc>
            </a:pPr>
            <a:r>
              <a:rPr lang="en-US" sz="3300" b="1" dirty="0" smtClean="0">
                <a:solidFill>
                  <a:srgbClr val="333333"/>
                </a:solidFill>
                <a:latin typeface="Times New Roman" panose="02020603050405020304" pitchFamily="18" charset="0"/>
                <a:cs typeface="Times New Roman" panose="02020603050405020304" pitchFamily="18" charset="0"/>
              </a:rPr>
              <a:t>Donald </a:t>
            </a:r>
            <a:r>
              <a:rPr lang="en-US" sz="3300" b="1" dirty="0">
                <a:solidFill>
                  <a:srgbClr val="333333"/>
                </a:solidFill>
                <a:latin typeface="Times New Roman" panose="02020603050405020304" pitchFamily="18" charset="0"/>
                <a:cs typeface="Times New Roman" panose="02020603050405020304" pitchFamily="18" charset="0"/>
              </a:rPr>
              <a:t>J. </a:t>
            </a:r>
            <a:r>
              <a:rPr lang="en-US" sz="3300" b="1" dirty="0" err="1">
                <a:solidFill>
                  <a:srgbClr val="333333"/>
                </a:solidFill>
                <a:latin typeface="Times New Roman" panose="02020603050405020304" pitchFamily="18" charset="0"/>
                <a:cs typeface="Times New Roman" panose="02020603050405020304" pitchFamily="18" charset="0"/>
              </a:rPr>
              <a:t>Bogue</a:t>
            </a:r>
            <a:r>
              <a:rPr lang="en-US" sz="3300" b="1" dirty="0">
                <a:solidFill>
                  <a:srgbClr val="333333"/>
                </a:solidFill>
                <a:latin typeface="Times New Roman" panose="02020603050405020304" pitchFamily="18" charset="0"/>
                <a:cs typeface="Times New Roman" panose="02020603050405020304" pitchFamily="18" charset="0"/>
              </a:rPr>
              <a:t> </a:t>
            </a:r>
            <a:r>
              <a:rPr lang="en-US" sz="3300" b="1" dirty="0" smtClean="0">
                <a:solidFill>
                  <a:srgbClr val="333333"/>
                </a:solidFill>
                <a:latin typeface="Times New Roman" panose="02020603050405020304" pitchFamily="18" charset="0"/>
                <a:cs typeface="Times New Roman" panose="02020603050405020304" pitchFamily="18" charset="0"/>
              </a:rPr>
              <a:t>(1969), </a:t>
            </a:r>
            <a:r>
              <a:rPr lang="en-US" sz="3300" dirty="0" smtClean="0">
                <a:solidFill>
                  <a:srgbClr val="333333"/>
                </a:solidFill>
                <a:latin typeface="Times New Roman" panose="02020603050405020304" pitchFamily="18" charset="0"/>
                <a:cs typeface="Times New Roman" panose="02020603050405020304" pitchFamily="18" charset="0"/>
              </a:rPr>
              <a:t>Demography </a:t>
            </a:r>
            <a:r>
              <a:rPr lang="en-US" sz="3300" dirty="0">
                <a:solidFill>
                  <a:srgbClr val="333333"/>
                </a:solidFill>
                <a:latin typeface="Times New Roman" panose="02020603050405020304" pitchFamily="18" charset="0"/>
                <a:cs typeface="Times New Roman" panose="02020603050405020304" pitchFamily="18" charset="0"/>
              </a:rPr>
              <a:t>is the mathematical study of size, composition and special distribution of population and of changes through the operation of the five processes of fertility, mortality, marriage, migration and social mobility</a:t>
            </a:r>
            <a:r>
              <a:rPr lang="en-US" sz="3300" dirty="0" smtClean="0">
                <a:solidFill>
                  <a:srgbClr val="333333"/>
                </a:solidFill>
                <a:latin typeface="Times New Roman" panose="02020603050405020304" pitchFamily="18" charset="0"/>
                <a:cs typeface="Times New Roman" panose="02020603050405020304" pitchFamily="18" charset="0"/>
              </a:rPr>
              <a:t>.</a:t>
            </a:r>
            <a:r>
              <a:rPr lang="en-US" sz="3300" b="1" dirty="0">
                <a:solidFill>
                  <a:srgbClr val="333333"/>
                </a:solidFill>
                <a:latin typeface="Times New Roman" panose="02020603050405020304" pitchFamily="18" charset="0"/>
                <a:cs typeface="Times New Roman" panose="02020603050405020304" pitchFamily="18" charset="0"/>
              </a:rPr>
              <a:t> </a:t>
            </a:r>
            <a:endParaRPr lang="en-US" sz="3300" b="1" dirty="0" smtClean="0">
              <a:solidFill>
                <a:srgbClr val="333333"/>
              </a:solidFill>
              <a:latin typeface="Times New Roman" panose="02020603050405020304" pitchFamily="18" charset="0"/>
              <a:cs typeface="Times New Roman" panose="02020603050405020304" pitchFamily="18" charset="0"/>
            </a:endParaRPr>
          </a:p>
          <a:p>
            <a:pPr fontAlgn="base">
              <a:lnSpc>
                <a:spcPct val="170000"/>
              </a:lnSpc>
            </a:pPr>
            <a:r>
              <a:rPr lang="en-US" sz="3300" b="1" dirty="0" smtClean="0">
                <a:solidFill>
                  <a:srgbClr val="333333"/>
                </a:solidFill>
                <a:latin typeface="Times New Roman" panose="02020603050405020304" pitchFamily="18" charset="0"/>
                <a:cs typeface="Times New Roman" panose="02020603050405020304" pitchFamily="18" charset="0"/>
              </a:rPr>
              <a:t>Benjamin </a:t>
            </a:r>
            <a:r>
              <a:rPr lang="en-US" sz="3300" b="1" dirty="0">
                <a:solidFill>
                  <a:srgbClr val="333333"/>
                </a:solidFill>
                <a:latin typeface="Times New Roman" panose="02020603050405020304" pitchFamily="18" charset="0"/>
                <a:cs typeface="Times New Roman" panose="02020603050405020304" pitchFamily="18" charset="0"/>
              </a:rPr>
              <a:t>(1751) - </a:t>
            </a:r>
            <a:r>
              <a:rPr lang="en-US" sz="3300" dirty="0">
                <a:solidFill>
                  <a:srgbClr val="333333"/>
                </a:solidFill>
                <a:latin typeface="Times New Roman" panose="02020603050405020304" pitchFamily="18" charset="0"/>
                <a:cs typeface="Times New Roman" panose="02020603050405020304" pitchFamily="18" charset="0"/>
              </a:rPr>
              <a:t>Demography is concerned with the measuring of the past and future population change and for this purpose the demographers must quantify the elements of fertility, mortality and migration as well as social and economic influences.</a:t>
            </a:r>
          </a:p>
          <a:p>
            <a:pPr lvl="0" fontAlgn="base">
              <a:lnSpc>
                <a:spcPct val="170000"/>
              </a:lnSpc>
            </a:pPr>
            <a:r>
              <a:rPr lang="en-US" sz="3300" b="1" dirty="0">
                <a:solidFill>
                  <a:srgbClr val="333333"/>
                </a:solidFill>
                <a:latin typeface="Times New Roman" panose="02020603050405020304" pitchFamily="18" charset="0"/>
                <a:cs typeface="Times New Roman" panose="02020603050405020304" pitchFamily="18" charset="0"/>
              </a:rPr>
              <a:t>Thompson &amp; Lewis</a:t>
            </a:r>
            <a:r>
              <a:rPr lang="en-US" sz="3300" dirty="0">
                <a:solidFill>
                  <a:srgbClr val="333333"/>
                </a:solidFill>
                <a:latin typeface="Times New Roman" panose="02020603050405020304" pitchFamily="18" charset="0"/>
                <a:cs typeface="Times New Roman" panose="02020603050405020304" pitchFamily="18" charset="0"/>
              </a:rPr>
              <a:t> : The demographic studies is concerned with the population, its size, composition and distribution and in changes in these aspects through time, and the causes of there changes as they are related to human welfare.</a:t>
            </a:r>
          </a:p>
          <a:p>
            <a:pPr fontAlgn="base">
              <a:lnSpc>
                <a:spcPct val="170000"/>
              </a:lnSpc>
            </a:pPr>
            <a:endParaRPr lang="en-US" sz="2600" dirty="0">
              <a:solidFill>
                <a:srgbClr val="333333"/>
              </a:solidFill>
              <a:latin typeface="Times New Roman" panose="02020603050405020304" pitchFamily="18" charset="0"/>
              <a:cs typeface="Times New Roman" panose="02020603050405020304" pitchFamily="18" charset="0"/>
            </a:endParaRPr>
          </a:p>
          <a:p>
            <a:endParaRPr lang="en-US" sz="2200" dirty="0" smtClean="0">
              <a:solidFill>
                <a:srgbClr val="333333"/>
              </a:solidFill>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a:xfrm>
            <a:off x="1042987" y="6453386"/>
            <a:ext cx="2005013" cy="404614"/>
          </a:xfrm>
        </p:spPr>
        <p:txBody>
          <a:bodyPr/>
          <a:lstStyle/>
          <a:p>
            <a:fld id="{3C4A44B8-0853-456B-87AC-46D59FCDD53E}" type="datetime2">
              <a:rPr lang="en-US" smtClean="0"/>
              <a:pPr/>
              <a:t>Thursday, September 21, 2017</a:t>
            </a:fld>
            <a:endParaRPr lang="en-US" dirty="0"/>
          </a:p>
        </p:txBody>
      </p:sp>
    </p:spTree>
    <p:extLst>
      <p:ext uri="{BB962C8B-B14F-4D97-AF65-F5344CB8AC3E}">
        <p14:creationId xmlns:p14="http://schemas.microsoft.com/office/powerpoint/2010/main" val="214685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66514"/>
            <a:ext cx="7200900" cy="471686"/>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028700" y="990600"/>
            <a:ext cx="7200900" cy="4876800"/>
          </a:xfrm>
        </p:spPr>
        <p:txBody>
          <a:bodyPr>
            <a:normAutofit fontScale="55000" lnSpcReduction="20000"/>
          </a:bodyPr>
          <a:lstStyle/>
          <a:p>
            <a:pPr fontAlgn="base">
              <a:lnSpc>
                <a:spcPct val="150000"/>
              </a:lnSpc>
            </a:pPr>
            <a:r>
              <a:rPr lang="en-US" sz="2600" b="1" dirty="0" smtClean="0">
                <a:solidFill>
                  <a:srgbClr val="333333"/>
                </a:solidFill>
                <a:latin typeface="Times New Roman" panose="02020603050405020304" pitchFamily="18" charset="0"/>
                <a:cs typeface="Times New Roman" panose="02020603050405020304" pitchFamily="18" charset="0"/>
              </a:rPr>
              <a:t>W.G</a:t>
            </a:r>
            <a:r>
              <a:rPr lang="en-US" sz="2600" b="1" dirty="0">
                <a:solidFill>
                  <a:srgbClr val="333333"/>
                </a:solidFill>
                <a:latin typeface="Times New Roman" panose="02020603050405020304" pitchFamily="18" charset="0"/>
                <a:cs typeface="Times New Roman" panose="02020603050405020304" pitchFamily="18" charset="0"/>
              </a:rPr>
              <a:t>. Barkley </a:t>
            </a:r>
            <a:r>
              <a:rPr lang="en-US" sz="2600" dirty="0">
                <a:solidFill>
                  <a:srgbClr val="333333"/>
                </a:solidFill>
                <a:latin typeface="Times New Roman" panose="02020603050405020304" pitchFamily="18" charset="0"/>
                <a:cs typeface="Times New Roman" panose="02020603050405020304" pitchFamily="18" charset="0"/>
              </a:rPr>
              <a:t>Demography dies not deal with the behavior of individuals but with the aggregate of people or ever parts. The numerical portrayal of human population is known as demography</a:t>
            </a:r>
            <a:r>
              <a:rPr lang="en-US" sz="2600" dirty="0" smtClean="0">
                <a:solidFill>
                  <a:srgbClr val="333333"/>
                </a:solidFill>
                <a:latin typeface="Times New Roman" panose="02020603050405020304" pitchFamily="18" charset="0"/>
                <a:cs typeface="Times New Roman" panose="02020603050405020304" pitchFamily="18" charset="0"/>
              </a:rPr>
              <a:t>.</a:t>
            </a:r>
            <a:r>
              <a:rPr lang="en-US" sz="2600" dirty="0">
                <a:solidFill>
                  <a:srgbClr val="191B0E"/>
                </a:solidFill>
              </a:rPr>
              <a:t> </a:t>
            </a:r>
            <a:endParaRPr lang="en-US" sz="2600" dirty="0" smtClean="0">
              <a:solidFill>
                <a:srgbClr val="191B0E"/>
              </a:solidFill>
            </a:endParaRPr>
          </a:p>
          <a:p>
            <a:pPr marL="0" lvl="0" indent="0" algn="just" fontAlgn="base">
              <a:lnSpc>
                <a:spcPct val="170000"/>
              </a:lnSpc>
              <a:buNone/>
            </a:pPr>
            <a:r>
              <a:rPr lang="en-US" sz="2600" dirty="0">
                <a:solidFill>
                  <a:srgbClr val="333333"/>
                </a:solidFill>
                <a:latin typeface="Times New Roman" panose="02020603050405020304" pitchFamily="18" charset="0"/>
                <a:cs typeface="Times New Roman" panose="02020603050405020304" pitchFamily="18" charset="0"/>
              </a:rPr>
              <a:t>It has been concluded from the above definitions that, 	demography is the study of population variables like 	fertility, 	mortality and migration to know about the size, distribution and fluctuation (rise &amp; fall) in population.</a:t>
            </a:r>
          </a:p>
          <a:p>
            <a:pPr fontAlgn="base">
              <a:lnSpc>
                <a:spcPct val="150000"/>
              </a:lnSpc>
            </a:pPr>
            <a:r>
              <a:rPr lang="en-US" sz="2600" b="1" dirty="0" smtClean="0">
                <a:solidFill>
                  <a:srgbClr val="191B0E"/>
                </a:solidFill>
                <a:latin typeface="Times New Roman" panose="02020603050405020304" pitchFamily="18" charset="0"/>
                <a:cs typeface="Times New Roman" panose="02020603050405020304" pitchFamily="18" charset="0"/>
              </a:rPr>
              <a:t>Hauser </a:t>
            </a:r>
            <a:r>
              <a:rPr lang="en-US" sz="2600" b="1" dirty="0">
                <a:solidFill>
                  <a:srgbClr val="191B0E"/>
                </a:solidFill>
                <a:latin typeface="Times New Roman" panose="02020603050405020304" pitchFamily="18" charset="0"/>
                <a:cs typeface="Times New Roman" panose="02020603050405020304" pitchFamily="18" charset="0"/>
              </a:rPr>
              <a:t>and Duncan (1959:2</a:t>
            </a:r>
            <a:r>
              <a:rPr lang="en-US" sz="2600" b="1" dirty="0" smtClean="0">
                <a:solidFill>
                  <a:srgbClr val="191B0E"/>
                </a:solidFill>
                <a:latin typeface="Times New Roman" panose="02020603050405020304" pitchFamily="18" charset="0"/>
                <a:cs typeface="Times New Roman" panose="02020603050405020304" pitchFamily="18" charset="0"/>
              </a:rPr>
              <a:t>), </a:t>
            </a:r>
            <a:r>
              <a:rPr lang="en-US" sz="2600" dirty="0">
                <a:solidFill>
                  <a:srgbClr val="191B0E"/>
                </a:solidFill>
                <a:latin typeface="Times New Roman" panose="02020603050405020304" pitchFamily="18" charset="0"/>
                <a:cs typeface="Times New Roman" panose="02020603050405020304" pitchFamily="18" charset="0"/>
              </a:rPr>
              <a:t>Demography is “the study of the size, territorial distribution, and composition of population, changes therein, and the components of such changes.”</a:t>
            </a:r>
            <a:endParaRPr lang="en-US" sz="2600" b="1" dirty="0" smtClean="0">
              <a:solidFill>
                <a:srgbClr val="333333"/>
              </a:solidFill>
              <a:latin typeface="Times New Roman" panose="02020603050405020304" pitchFamily="18" charset="0"/>
              <a:cs typeface="Times New Roman" panose="02020603050405020304" pitchFamily="18" charset="0"/>
            </a:endParaRPr>
          </a:p>
          <a:p>
            <a:pPr marL="0" lvl="0" indent="0" algn="just">
              <a:lnSpc>
                <a:spcPct val="170000"/>
              </a:lnSpc>
              <a:buNone/>
            </a:pPr>
            <a:r>
              <a:rPr lang="en-US" sz="2600" dirty="0" smtClean="0">
                <a:solidFill>
                  <a:srgbClr val="191B0E"/>
                </a:solidFill>
                <a:latin typeface="Times New Roman" panose="02020603050405020304" pitchFamily="18" charset="0"/>
                <a:cs typeface="Times New Roman" panose="02020603050405020304" pitchFamily="18" charset="0"/>
              </a:rPr>
              <a:t>Study </a:t>
            </a:r>
            <a:r>
              <a:rPr lang="en-US" sz="2600" dirty="0">
                <a:solidFill>
                  <a:srgbClr val="191B0E"/>
                </a:solidFill>
                <a:latin typeface="Times New Roman" panose="02020603050405020304" pitchFamily="18" charset="0"/>
                <a:cs typeface="Times New Roman" panose="02020603050405020304" pitchFamily="18" charset="0"/>
              </a:rPr>
              <a:t>of both quantitative and qualitative aspects of human population. Quantitative aspects include composition, density, distribution, growth, movement, size and structure of the population. Qualitative aspects are the sociological factors such as education quality, crime, development, diet and nutrition, race, social class, wealth and well being</a:t>
            </a:r>
          </a:p>
          <a:p>
            <a:endParaRPr lang="en-US" dirty="0"/>
          </a:p>
        </p:txBody>
      </p:sp>
      <p:sp>
        <p:nvSpPr>
          <p:cNvPr id="4" name="Date Placeholder 3"/>
          <p:cNvSpPr>
            <a:spLocks noGrp="1"/>
          </p:cNvSpPr>
          <p:nvPr>
            <p:ph type="dt" sz="half" idx="10"/>
          </p:nvPr>
        </p:nvSpPr>
        <p:spPr>
          <a:xfrm>
            <a:off x="1042987" y="6453386"/>
            <a:ext cx="2081213" cy="404614"/>
          </a:xfrm>
        </p:spPr>
        <p:txBody>
          <a:bodyPr/>
          <a:lstStyle/>
          <a:p>
            <a:fld id="{3C4A44B8-0853-456B-87AC-46D59FCDD53E}" type="datetime2">
              <a:rPr lang="en-US" smtClean="0"/>
              <a:pPr/>
              <a:t>Thursday, September 21, 2017</a:t>
            </a:fld>
            <a:endParaRPr lang="en-US" dirty="0"/>
          </a:p>
        </p:txBody>
      </p:sp>
    </p:spTree>
    <p:extLst>
      <p:ext uri="{BB962C8B-B14F-4D97-AF65-F5344CB8AC3E}">
        <p14:creationId xmlns:p14="http://schemas.microsoft.com/office/powerpoint/2010/main" val="84688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638800"/>
            <a:ext cx="1700213" cy="404614"/>
          </a:xfrm>
        </p:spPr>
        <p:txBody>
          <a:bodyPr/>
          <a:lstStyle/>
          <a:p>
            <a:fld id="{AFD3EF97-4B31-4A46-ABF5-434850E9FA1D}" type="datetime2">
              <a:rPr lang="en-US" smtClean="0"/>
              <a:pPr/>
              <a:t>Thursday, September 21, 2017</a:t>
            </a:fld>
            <a:endParaRPr lang="en-US" dirty="0"/>
          </a:p>
        </p:txBody>
      </p:sp>
      <p:sp>
        <p:nvSpPr>
          <p:cNvPr id="58370" name="Title 1"/>
          <p:cNvSpPr>
            <a:spLocks noGrp="1"/>
          </p:cNvSpPr>
          <p:nvPr>
            <p:ph type="title" idx="4294967295"/>
          </p:nvPr>
        </p:nvSpPr>
        <p:spPr>
          <a:xfrm>
            <a:off x="838200" y="609600"/>
            <a:ext cx="8077200" cy="715962"/>
          </a:xfrm>
        </p:spPr>
        <p:txBody>
          <a:bodyPr>
            <a:normAutofit/>
          </a:bodyPr>
          <a:lstStyle/>
          <a:p>
            <a:r>
              <a:rPr lang="en-US" sz="2800" b="1" dirty="0" smtClean="0">
                <a:solidFill>
                  <a:schemeClr val="tx1"/>
                </a:solidFill>
                <a:latin typeface="Times New Roman" panose="02020603050405020304" pitchFamily="18" charset="0"/>
                <a:cs typeface="Times New Roman" panose="02020603050405020304" pitchFamily="18" charset="0"/>
              </a:rPr>
              <a:t>What are sources of demographic data</a:t>
            </a:r>
            <a:r>
              <a:rPr lang="en-US" sz="2800" dirty="0" smtClean="0">
                <a:solidFill>
                  <a:schemeClr val="tx1"/>
                </a:solidFill>
                <a:latin typeface="Times New Roman" panose="02020603050405020304" pitchFamily="18" charset="0"/>
                <a:cs typeface="Times New Roman" panose="02020603050405020304" pitchFamily="18" charset="0"/>
              </a:rPr>
              <a:t>?</a:t>
            </a:r>
          </a:p>
        </p:txBody>
      </p:sp>
      <p:sp>
        <p:nvSpPr>
          <p:cNvPr id="58371" name="Content Placeholder 2"/>
          <p:cNvSpPr>
            <a:spLocks noGrp="1"/>
          </p:cNvSpPr>
          <p:nvPr>
            <p:ph idx="4294967295"/>
          </p:nvPr>
        </p:nvSpPr>
        <p:spPr>
          <a:xfrm>
            <a:off x="914400" y="1600201"/>
            <a:ext cx="7315200" cy="3962400"/>
          </a:xfrm>
        </p:spPr>
        <p:txBody>
          <a:bodyPr/>
          <a:lstStyle/>
          <a:p>
            <a:pPr>
              <a:buFont typeface="Wingdings" pitchFamily="2" charset="2"/>
              <a:buChar char="§"/>
            </a:pPr>
            <a:r>
              <a:rPr lang="en-US" dirty="0" smtClean="0">
                <a:latin typeface="Times New Roman" panose="02020603050405020304" pitchFamily="18" charset="0"/>
                <a:cs typeface="Times New Roman" panose="02020603050405020304" pitchFamily="18" charset="0"/>
              </a:rPr>
              <a:t>Vital statistics registration system</a:t>
            </a:r>
          </a:p>
          <a:p>
            <a:pPr>
              <a:buFont typeface="Wingdings" pitchFamily="2" charset="2"/>
              <a:buChar char="§"/>
            </a:pPr>
            <a:r>
              <a:rPr lang="en-US" dirty="0" smtClean="0">
                <a:latin typeface="Times New Roman" panose="02020603050405020304" pitchFamily="18" charset="0"/>
                <a:cs typeface="Times New Roman" panose="02020603050405020304" pitchFamily="18" charset="0"/>
              </a:rPr>
              <a:t>National censuses</a:t>
            </a:r>
          </a:p>
          <a:p>
            <a:pPr>
              <a:buFont typeface="Wingdings" pitchFamily="2" charset="2"/>
              <a:buChar char="§"/>
            </a:pPr>
            <a:r>
              <a:rPr lang="en-US" dirty="0" smtClean="0">
                <a:latin typeface="Times New Roman" panose="02020603050405020304" pitchFamily="18" charset="0"/>
                <a:cs typeface="Times New Roman" panose="02020603050405020304" pitchFamily="18" charset="0"/>
              </a:rPr>
              <a:t> National Sample surveys</a:t>
            </a:r>
          </a:p>
          <a:p>
            <a:pPr>
              <a:buFont typeface="Wingdings" pitchFamily="2" charset="2"/>
              <a:buChar char="§"/>
            </a:pPr>
            <a:r>
              <a:rPr lang="en-US" dirty="0" smtClean="0">
                <a:latin typeface="Times New Roman" panose="02020603050405020304" pitchFamily="18" charset="0"/>
                <a:cs typeface="Times New Roman" panose="02020603050405020304" pitchFamily="18" charset="0"/>
              </a:rPr>
              <a:t>Disease registries or surveillance systems</a:t>
            </a:r>
          </a:p>
          <a:p>
            <a:pPr>
              <a:buFont typeface="Wingdings" pitchFamily="2" charset="2"/>
              <a:buChar char="§"/>
            </a:pPr>
            <a:r>
              <a:rPr lang="en-US" dirty="0" smtClean="0">
                <a:latin typeface="Times New Roman" panose="02020603050405020304" pitchFamily="18" charset="0"/>
                <a:cs typeface="Times New Roman" panose="02020603050405020304" pitchFamily="18" charset="0"/>
              </a:rPr>
              <a:t>Health system records</a:t>
            </a:r>
          </a:p>
          <a:p>
            <a:pPr>
              <a:buFont typeface="Wingdings" pitchFamily="2" charset="2"/>
              <a:buChar char="§"/>
            </a:pPr>
            <a:r>
              <a:rPr lang="en-US" dirty="0" smtClean="0">
                <a:latin typeface="Times New Roman" panose="02020603050405020304" pitchFamily="18" charset="0"/>
                <a:cs typeface="Times New Roman" panose="02020603050405020304" pitchFamily="18" charset="0"/>
              </a:rPr>
              <a:t>Cross-national data</a:t>
            </a:r>
          </a:p>
          <a:p>
            <a:pPr>
              <a:buFont typeface="Wingdings" pitchFamily="2" charset="2"/>
              <a:buChar cha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50299890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914400"/>
            <a:ext cx="7200900" cy="914400"/>
          </a:xfrm>
        </p:spPr>
        <p:txBody>
          <a:bodyPr>
            <a:normAutofit/>
          </a:bodyPr>
          <a:lstStyle/>
          <a:p>
            <a:pPr algn="l" eaLnBrk="1" hangingPunct="1"/>
            <a:r>
              <a:rPr lang="en-US" sz="2800" b="1" dirty="0" smtClean="0">
                <a:latin typeface="Times New Roman" pitchFamily="18" charset="0"/>
              </a:rPr>
              <a:t>What do you know about  </a:t>
            </a:r>
            <a:r>
              <a:rPr lang="en-US" sz="2800" b="1" dirty="0" smtClean="0">
                <a:latin typeface="Times New Roman" pitchFamily="18" charset="0"/>
              </a:rPr>
              <a:t>History of demography?</a:t>
            </a:r>
            <a:endParaRPr lang="en-US" sz="2800" b="1" dirty="0" smtClean="0">
              <a:latin typeface="Times New Roman" pitchFamily="18" charset="0"/>
            </a:endParaRPr>
          </a:p>
        </p:txBody>
      </p:sp>
      <p:sp>
        <p:nvSpPr>
          <p:cNvPr id="27651" name="Rectangle 3"/>
          <p:cNvSpPr>
            <a:spLocks noGrp="1" noChangeArrowheads="1"/>
          </p:cNvSpPr>
          <p:nvPr>
            <p:ph idx="1"/>
          </p:nvPr>
        </p:nvSpPr>
        <p:spPr>
          <a:xfrm>
            <a:off x="990600" y="2057400"/>
            <a:ext cx="7200900" cy="4191000"/>
          </a:xfrm>
        </p:spPr>
        <p:txBody>
          <a:bodyPr>
            <a:normAutofit/>
          </a:bodyPr>
          <a:lstStyle/>
          <a:p>
            <a:pPr algn="just" eaLnBrk="1" hangingPunct="1">
              <a:buClr>
                <a:schemeClr val="tx1"/>
              </a:buClr>
            </a:pPr>
            <a:endParaRPr lang="en-US" sz="2400" dirty="0" smtClean="0">
              <a:latin typeface="Times New Roman" pitchFamily="18" charset="0"/>
            </a:endParaRPr>
          </a:p>
          <a:p>
            <a:pPr algn="just" eaLnBrk="1" hangingPunct="1">
              <a:buClr>
                <a:schemeClr val="tx1"/>
              </a:buClr>
            </a:pPr>
            <a:r>
              <a:rPr lang="en-US" sz="2200" dirty="0" smtClean="0">
                <a:latin typeface="Times New Roman" panose="02020603050405020304" pitchFamily="18" charset="0"/>
                <a:cs typeface="Times New Roman" panose="02020603050405020304" pitchFamily="18" charset="0"/>
              </a:rPr>
              <a:t> Ancient Chinese</a:t>
            </a:r>
          </a:p>
          <a:p>
            <a:pPr lvl="1" algn="just" eaLnBrk="1" hangingPunct="1">
              <a:buClr>
                <a:schemeClr val="tx1"/>
              </a:buClr>
            </a:pPr>
            <a:r>
              <a:rPr lang="en-US" sz="2400" dirty="0" smtClean="0">
                <a:latin typeface="Arial" pitchFamily="34" charset="0"/>
              </a:rPr>
              <a:t> Confucius</a:t>
            </a:r>
          </a:p>
          <a:p>
            <a:pPr algn="just" eaLnBrk="1" hangingPunct="1">
              <a:buClr>
                <a:schemeClr val="tx1"/>
              </a:buClr>
              <a:buFont typeface="Arial" pitchFamily="34" charset="0"/>
              <a:buNone/>
            </a:pPr>
            <a:endParaRPr lang="en-US" sz="2800" dirty="0" smtClean="0">
              <a:latin typeface="Arial" pitchFamily="34" charset="0"/>
            </a:endParaRPr>
          </a:p>
          <a:p>
            <a:pPr algn="just" eaLnBrk="1" hangingPunct="1">
              <a:buClr>
                <a:schemeClr val="tx1"/>
              </a:buClr>
            </a:pPr>
            <a:r>
              <a:rPr lang="en-US" sz="2200" dirty="0" smtClean="0">
                <a:latin typeface="Times New Roman" panose="02020603050405020304" pitchFamily="18" charset="0"/>
                <a:cs typeface="Times New Roman" panose="02020603050405020304" pitchFamily="18" charset="0"/>
              </a:rPr>
              <a:t> Greek philosophers </a:t>
            </a:r>
          </a:p>
          <a:p>
            <a:pPr lvl="1" algn="just" eaLnBrk="1" hangingPunct="1">
              <a:buClr>
                <a:schemeClr val="tx1"/>
              </a:buClr>
            </a:pPr>
            <a:r>
              <a:rPr lang="en-US" sz="2200" dirty="0" smtClean="0">
                <a:latin typeface="Times New Roman" panose="02020603050405020304" pitchFamily="18" charset="0"/>
                <a:cs typeface="Times New Roman" panose="02020603050405020304" pitchFamily="18" charset="0"/>
              </a:rPr>
              <a:t> Aristotle , </a:t>
            </a:r>
            <a:r>
              <a:rPr lang="en-US" sz="2200" i="1" dirty="0" smtClean="0">
                <a:latin typeface="Times New Roman" panose="02020603050405020304" pitchFamily="18" charset="0"/>
                <a:cs typeface="Times New Roman" panose="02020603050405020304" pitchFamily="18" charset="0"/>
              </a:rPr>
              <a:t>Plato</a:t>
            </a:r>
          </a:p>
          <a:p>
            <a:pPr lvl="1" algn="just" eaLnBrk="1" hangingPunct="1">
              <a:buClr>
                <a:schemeClr val="tx1"/>
              </a:buClr>
              <a:buFont typeface="Arial" pitchFamily="34" charset="0"/>
              <a:buNone/>
            </a:pPr>
            <a:endParaRPr lang="en-US" sz="2200" i="1" dirty="0" smtClean="0">
              <a:latin typeface="Times New Roman" panose="02020603050405020304" pitchFamily="18" charset="0"/>
              <a:cs typeface="Times New Roman" panose="02020603050405020304" pitchFamily="18" charset="0"/>
            </a:endParaRPr>
          </a:p>
          <a:p>
            <a:pPr algn="just" eaLnBrk="1" hangingPunct="1">
              <a:buClr>
                <a:schemeClr val="tx1"/>
              </a:buClr>
            </a:pPr>
            <a:r>
              <a:rPr lang="en-US" sz="2200" b="1" dirty="0" smtClean="0">
                <a:latin typeface="Times New Roman" panose="02020603050405020304" pitchFamily="18" charset="0"/>
                <a:cs typeface="Times New Roman" panose="02020603050405020304" pitchFamily="18" charset="0"/>
              </a:rPr>
              <a:t>John </a:t>
            </a:r>
            <a:r>
              <a:rPr lang="en-US" sz="2200" b="1" dirty="0" err="1" smtClean="0">
                <a:latin typeface="Times New Roman" panose="02020603050405020304" pitchFamily="18" charset="0"/>
                <a:cs typeface="Times New Roman" panose="02020603050405020304" pitchFamily="18" charset="0"/>
              </a:rPr>
              <a:t>Graunt</a:t>
            </a:r>
            <a:r>
              <a:rPr lang="en-US" sz="2200" dirty="0" smtClean="0">
                <a:latin typeface="Times New Roman" panose="02020603050405020304" pitchFamily="18" charset="0"/>
                <a:cs typeface="Times New Roman" panose="02020603050405020304" pitchFamily="18" charset="0"/>
              </a:rPr>
              <a:t> (1620-1674)</a:t>
            </a:r>
            <a:endParaRPr lang="en-US" sz="2200" b="1" i="1" dirty="0" smtClean="0">
              <a:latin typeface="Times New Roman" panose="02020603050405020304" pitchFamily="18" charset="0"/>
              <a:cs typeface="Times New Roman" panose="02020603050405020304" pitchFamily="18" charset="0"/>
            </a:endParaRPr>
          </a:p>
          <a:p>
            <a:pPr algn="just" eaLnBrk="1" hangingPunct="1">
              <a:buClr>
                <a:schemeClr val="tx1"/>
              </a:buClr>
              <a:buFont typeface="Arial" pitchFamily="34" charset="0"/>
              <a:buNone/>
            </a:pPr>
            <a:endParaRPr lang="en-US" sz="2800" b="1" i="1" dirty="0" smtClean="0">
              <a:latin typeface="Arial" pitchFamily="34" charset="0"/>
            </a:endParaRPr>
          </a:p>
        </p:txBody>
      </p:sp>
      <p:sp>
        <p:nvSpPr>
          <p:cNvPr id="2" name="Date Placeholder 1"/>
          <p:cNvSpPr>
            <a:spLocks noGrp="1"/>
          </p:cNvSpPr>
          <p:nvPr>
            <p:ph type="dt" sz="half" idx="10"/>
          </p:nvPr>
        </p:nvSpPr>
        <p:spPr>
          <a:xfrm>
            <a:off x="1066800" y="6096000"/>
            <a:ext cx="2057400" cy="404614"/>
          </a:xfrm>
        </p:spPr>
        <p:txBody>
          <a:bodyPr/>
          <a:lstStyle/>
          <a:p>
            <a:fld id="{7A75271E-DCAF-4486-ACE6-8D0A95DBB527}" type="datetime2">
              <a:rPr lang="en-US" smtClean="0"/>
              <a:pPr/>
              <a:t>Thursday, September 21, 2017</a:t>
            </a:fld>
            <a:endParaRPr lang="en-US" dirty="0"/>
          </a:p>
        </p:txBody>
      </p:sp>
    </p:spTree>
    <p:extLst>
      <p:ext uri="{BB962C8B-B14F-4D97-AF65-F5344CB8AC3E}">
        <p14:creationId xmlns:p14="http://schemas.microsoft.com/office/powerpoint/2010/main" val="1619782098"/>
      </p:ext>
    </p:extLst>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533400"/>
            <a:ext cx="8229600" cy="609600"/>
          </a:xfrm>
        </p:spPr>
        <p:txBody>
          <a:bodyPr>
            <a:normAutofit/>
          </a:bodyPr>
          <a:lstStyle/>
          <a:p>
            <a:pPr algn="l" eaLnBrk="1" hangingPunct="1"/>
            <a:r>
              <a:rPr lang="en-US" sz="2800" b="1" dirty="0" smtClean="0">
                <a:solidFill>
                  <a:schemeClr val="tx1"/>
                </a:solidFill>
                <a:latin typeface="Times New Roman" panose="02020603050405020304" pitchFamily="18" charset="0"/>
                <a:cs typeface="Times New Roman" panose="02020603050405020304" pitchFamily="18" charset="0"/>
              </a:rPr>
              <a:t>History of Demographic analysis</a:t>
            </a:r>
          </a:p>
        </p:txBody>
      </p:sp>
      <p:sp>
        <p:nvSpPr>
          <p:cNvPr id="4" name="Content Placeholder 3"/>
          <p:cNvSpPr>
            <a:spLocks noGrp="1"/>
          </p:cNvSpPr>
          <p:nvPr>
            <p:ph sz="half" idx="1"/>
          </p:nvPr>
        </p:nvSpPr>
        <p:spPr>
          <a:xfrm>
            <a:off x="457200" y="1295400"/>
            <a:ext cx="4800600" cy="5029200"/>
          </a:xfrm>
        </p:spPr>
        <p:txBody>
          <a:bodyPr rtlCol="0">
            <a:normAutofit/>
          </a:bodyPr>
          <a:lstStyle/>
          <a:p>
            <a:pPr eaLnBrk="1" fontAlgn="auto" hangingPunct="1">
              <a:spcAft>
                <a:spcPts val="0"/>
              </a:spcAft>
              <a:defRPr/>
            </a:pPr>
            <a:r>
              <a:rPr lang="en-US" dirty="0" smtClean="0">
                <a:latin typeface="Times New Roman" panose="02020603050405020304" pitchFamily="18" charset="0"/>
                <a:cs typeface="Times New Roman" panose="02020603050405020304" pitchFamily="18" charset="0"/>
                <a:hlinkClick r:id="rId2" action="ppaction://hlinkfile"/>
              </a:rPr>
              <a:t>John </a:t>
            </a:r>
            <a:r>
              <a:rPr lang="en-US" dirty="0" err="1" smtClean="0">
                <a:latin typeface="Times New Roman" panose="02020603050405020304" pitchFamily="18" charset="0"/>
                <a:cs typeface="Times New Roman" panose="02020603050405020304" pitchFamily="18" charset="0"/>
                <a:hlinkClick r:id="rId2" action="ppaction://hlinkfile"/>
              </a:rPr>
              <a:t>Graunt</a:t>
            </a:r>
            <a:r>
              <a:rPr lang="en-US" dirty="0" smtClean="0">
                <a:latin typeface="Times New Roman" panose="02020603050405020304" pitchFamily="18" charset="0"/>
                <a:cs typeface="Times New Roman" panose="02020603050405020304" pitchFamily="18" charset="0"/>
                <a:hlinkClick r:id="rId2" action="ppaction://hlinkfile"/>
              </a:rPr>
              <a:t> (1620-1674) </a:t>
            </a:r>
            <a:endParaRPr lang="en-US"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itchFamily="34" charset="0"/>
              <a:buNone/>
              <a:defRPr/>
            </a:pPr>
            <a:endParaRPr lang="en-US" dirty="0" smtClean="0">
              <a:latin typeface="Times New Roman" panose="02020603050405020304" pitchFamily="18" charset="0"/>
              <a:cs typeface="Times New Roman" panose="02020603050405020304" pitchFamily="18" charset="0"/>
            </a:endParaRPr>
          </a:p>
          <a:p>
            <a:pPr eaLnBrk="1" fontAlgn="auto" hangingPunct="1">
              <a:spcAft>
                <a:spcPts val="0"/>
              </a:spcAft>
              <a:defRPr/>
            </a:pPr>
            <a:r>
              <a:rPr lang="en-US" dirty="0" smtClean="0">
                <a:latin typeface="Times New Roman" panose="02020603050405020304" pitchFamily="18" charset="0"/>
                <a:cs typeface="Times New Roman" panose="02020603050405020304" pitchFamily="18" charset="0"/>
              </a:rPr>
              <a:t>Cloth merchant</a:t>
            </a:r>
          </a:p>
          <a:p>
            <a:pPr eaLnBrk="1" fontAlgn="auto" hangingPunct="1">
              <a:spcAft>
                <a:spcPts val="0"/>
              </a:spcAft>
              <a:buFont typeface="Arial" pitchFamily="34" charset="0"/>
              <a:buNone/>
              <a:defRPr/>
            </a:pPr>
            <a:endParaRPr lang="en-US" dirty="0" smtClean="0">
              <a:latin typeface="Times New Roman" panose="02020603050405020304" pitchFamily="18" charset="0"/>
              <a:cs typeface="Times New Roman" panose="02020603050405020304" pitchFamily="18" charset="0"/>
            </a:endParaRPr>
          </a:p>
          <a:p>
            <a:pPr eaLnBrk="1" fontAlgn="auto" hangingPunct="1">
              <a:spcAft>
                <a:spcPts val="0"/>
              </a:spcAft>
              <a:defRPr/>
            </a:pPr>
            <a:r>
              <a:rPr lang="en-US" dirty="0" smtClean="0">
                <a:latin typeface="Times New Roman" panose="02020603050405020304" pitchFamily="18" charset="0"/>
                <a:cs typeface="Times New Roman" panose="02020603050405020304" pitchFamily="18" charset="0"/>
              </a:rPr>
              <a:t>His </a:t>
            </a:r>
            <a:r>
              <a:rPr lang="en-US" i="1" dirty="0" smtClean="0">
                <a:latin typeface="Times New Roman" panose="02020603050405020304" pitchFamily="18" charset="0"/>
                <a:cs typeface="Times New Roman" panose="02020603050405020304" pitchFamily="18" charset="0"/>
              </a:rPr>
              <a:t>book </a:t>
            </a:r>
            <a:r>
              <a:rPr lang="en-US" dirty="0" smtClean="0">
                <a:latin typeface="Times New Roman" panose="02020603050405020304" pitchFamily="18" charset="0"/>
                <a:cs typeface="Times New Roman" panose="02020603050405020304" pitchFamily="18" charset="0"/>
              </a:rPr>
              <a:t>(1662) </a:t>
            </a:r>
            <a:r>
              <a:rPr lang="en-US" i="1" dirty="0" smtClean="0">
                <a:latin typeface="Times New Roman" panose="02020603050405020304" pitchFamily="18" charset="0"/>
                <a:cs typeface="Times New Roman" panose="02020603050405020304" pitchFamily="18" charset="0"/>
              </a:rPr>
              <a:t>‘Natural and Political Observations Made Upon the Bills of Mortality’ marks the beginning of mortality analysis</a:t>
            </a:r>
          </a:p>
          <a:p>
            <a:pPr eaLnBrk="1" fontAlgn="auto" hangingPunct="1">
              <a:spcAft>
                <a:spcPts val="0"/>
              </a:spcAft>
              <a:buFont typeface="Arial" pitchFamily="34" charset="0"/>
              <a:buNone/>
              <a:defRPr/>
            </a:pPr>
            <a:endParaRPr lang="en-US" i="1" dirty="0" smtClean="0">
              <a:latin typeface="Times New Roman" panose="02020603050405020304" pitchFamily="18" charset="0"/>
              <a:cs typeface="Times New Roman" panose="02020603050405020304" pitchFamily="18" charset="0"/>
            </a:endParaRPr>
          </a:p>
          <a:p>
            <a:pPr eaLnBrk="1" fontAlgn="auto" hangingPunct="1">
              <a:spcAft>
                <a:spcPts val="0"/>
              </a:spcAft>
              <a:defRPr/>
            </a:pPr>
            <a:r>
              <a:rPr lang="en-US" dirty="0" smtClean="0">
                <a:latin typeface="Times New Roman" panose="02020603050405020304" pitchFamily="18" charset="0"/>
                <a:cs typeface="Times New Roman" panose="02020603050405020304" pitchFamily="18" charset="0"/>
              </a:rPr>
              <a:t>Founder of demography </a:t>
            </a:r>
          </a:p>
          <a:p>
            <a:pPr eaLnBrk="1" fontAlgn="auto" hangingPunct="1">
              <a:spcAft>
                <a:spcPts val="0"/>
              </a:spcAft>
              <a:buFont typeface="Arial" pitchFamily="34" charset="0"/>
              <a:buNone/>
              <a:defRPr/>
            </a:pPr>
            <a:endParaRPr lang="en-US" dirty="0" smtClean="0"/>
          </a:p>
        </p:txBody>
      </p:sp>
      <p:pic>
        <p:nvPicPr>
          <p:cNvPr id="13316" name="Picture 2" descr="http://upload.wikimedia.org/wikipedia/commons/e/ed/Graunt2.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10200" y="990600"/>
            <a:ext cx="3124200" cy="4525963"/>
          </a:xfrm>
        </p:spPr>
      </p:pic>
      <p:sp>
        <p:nvSpPr>
          <p:cNvPr id="2" name="Date Placeholder 1"/>
          <p:cNvSpPr>
            <a:spLocks noGrp="1"/>
          </p:cNvSpPr>
          <p:nvPr>
            <p:ph type="dt" sz="half" idx="10"/>
          </p:nvPr>
        </p:nvSpPr>
        <p:spPr>
          <a:xfrm>
            <a:off x="1066800" y="6096000"/>
            <a:ext cx="2133600" cy="404614"/>
          </a:xfrm>
        </p:spPr>
        <p:txBody>
          <a:bodyPr/>
          <a:lstStyle/>
          <a:p>
            <a:fld id="{F9E03B89-6996-4DE7-B088-EA30A4BB53E4}" type="datetime2">
              <a:rPr lang="en-US" smtClean="0"/>
              <a:pPr/>
              <a:t>Thursday, September 21, 2017</a:t>
            </a:fld>
            <a:endParaRPr lang="en-US" dirty="0"/>
          </a:p>
        </p:txBody>
      </p:sp>
    </p:spTree>
    <p:extLst>
      <p:ext uri="{BB962C8B-B14F-4D97-AF65-F5344CB8AC3E}">
        <p14:creationId xmlns:p14="http://schemas.microsoft.com/office/powerpoint/2010/main" val="2699686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4267200" cy="762000"/>
          </a:xfrm>
        </p:spPr>
        <p:txBody>
          <a:bodyPr>
            <a:normAutofit/>
          </a:bodyPr>
          <a:lstStyle/>
          <a:p>
            <a:pPr algn="l" eaLnBrk="1" hangingPunct="1"/>
            <a:r>
              <a:rPr lang="en-US" sz="2800" b="1" dirty="0" smtClean="0">
                <a:solidFill>
                  <a:schemeClr val="tx1"/>
                </a:solidFill>
                <a:latin typeface="Times New Roman" panose="02020603050405020304" pitchFamily="18" charset="0"/>
                <a:cs typeface="Times New Roman" panose="02020603050405020304" pitchFamily="18" charset="0"/>
              </a:rPr>
              <a:t>Grunt’s  ‘observations’</a:t>
            </a:r>
            <a:endParaRPr 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14339" name="Content Placeholder 2"/>
          <p:cNvSpPr>
            <a:spLocks noGrp="1"/>
          </p:cNvSpPr>
          <p:nvPr>
            <p:ph sz="half" idx="1"/>
          </p:nvPr>
        </p:nvSpPr>
        <p:spPr>
          <a:xfrm>
            <a:off x="685800" y="1219201"/>
            <a:ext cx="3962400" cy="3581400"/>
          </a:xfrm>
        </p:spPr>
        <p:txBody>
          <a:bodyPr/>
          <a:lstStyle/>
          <a:p>
            <a:pPr eaLnBrk="1" hangingPunct="1">
              <a:buFont typeface="Arial" pitchFamily="34" charset="0"/>
              <a:buNone/>
            </a:pPr>
            <a:endParaRPr lang="en-US" dirty="0" smtClean="0">
              <a:latin typeface="Times New Roman" panose="02020603050405020304" pitchFamily="18" charset="0"/>
              <a:cs typeface="Times New Roman" panose="02020603050405020304" pitchFamily="18" charset="0"/>
            </a:endParaRPr>
          </a:p>
          <a:p>
            <a:pPr eaLnBrk="1" hangingPunct="1"/>
            <a:r>
              <a:rPr lang="en-US" dirty="0" smtClean="0">
                <a:latin typeface="Times New Roman" panose="02020603050405020304" pitchFamily="18" charset="0"/>
                <a:cs typeface="Times New Roman" panose="02020603050405020304" pitchFamily="18" charset="0"/>
              </a:rPr>
              <a:t>Grunt used weekly list of  deaths ‘bills of mortality’ from the plague, which were collected by parish priests in London</a:t>
            </a:r>
          </a:p>
          <a:p>
            <a:pPr eaLnBrk="1" hangingPunct="1">
              <a:buFont typeface="Arial" pitchFamily="34" charset="0"/>
              <a:buNone/>
            </a:pPr>
            <a:endParaRPr lang="en-US" dirty="0" smtClean="0">
              <a:latin typeface="Times New Roman" panose="02020603050405020304" pitchFamily="18" charset="0"/>
              <a:cs typeface="Times New Roman" panose="02020603050405020304" pitchFamily="18" charset="0"/>
            </a:endParaRPr>
          </a:p>
          <a:p>
            <a:pPr eaLnBrk="1" hangingPunct="1"/>
            <a:r>
              <a:rPr lang="en-US" dirty="0" smtClean="0">
                <a:latin typeface="Times New Roman" panose="02020603050405020304" pitchFamily="18" charset="0"/>
                <a:cs typeface="Times New Roman" panose="02020603050405020304" pitchFamily="18" charset="0"/>
              </a:rPr>
              <a:t>His investigation of mortality by causes of death</a:t>
            </a:r>
          </a:p>
          <a:p>
            <a:pPr eaLnBrk="1" hangingPunct="1"/>
            <a:endParaRPr lang="en-US" dirty="0" smtClean="0">
              <a:latin typeface="Times New Roman" panose="02020603050405020304" pitchFamily="18" charset="0"/>
              <a:cs typeface="Times New Roman" panose="02020603050405020304" pitchFamily="18" charset="0"/>
            </a:endParaRPr>
          </a:p>
        </p:txBody>
      </p:sp>
      <p:pic>
        <p:nvPicPr>
          <p:cNvPr id="1434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1143000"/>
            <a:ext cx="4114800" cy="4495800"/>
          </a:xfrm>
        </p:spPr>
      </p:pic>
      <p:sp>
        <p:nvSpPr>
          <p:cNvPr id="2" name="Date Placeholder 1"/>
          <p:cNvSpPr>
            <a:spLocks noGrp="1"/>
          </p:cNvSpPr>
          <p:nvPr>
            <p:ph type="dt" sz="half" idx="10"/>
          </p:nvPr>
        </p:nvSpPr>
        <p:spPr>
          <a:xfrm>
            <a:off x="1066800" y="5486400"/>
            <a:ext cx="1852613" cy="404614"/>
          </a:xfrm>
        </p:spPr>
        <p:txBody>
          <a:bodyPr/>
          <a:lstStyle/>
          <a:p>
            <a:fld id="{8A02BE9A-A79E-439D-9B08-B412EE183208}" type="datetime2">
              <a:rPr lang="en-US" smtClean="0"/>
              <a:pPr/>
              <a:t>Thursday, September 21, 2017</a:t>
            </a:fld>
            <a:endParaRPr lang="en-US" dirty="0"/>
          </a:p>
        </p:txBody>
      </p:sp>
      <p:sp>
        <p:nvSpPr>
          <p:cNvPr id="6" name="Rectangle 5"/>
          <p:cNvSpPr/>
          <p:nvPr/>
        </p:nvSpPr>
        <p:spPr>
          <a:xfrm>
            <a:off x="5029200" y="685800"/>
            <a:ext cx="37338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Title  page of Grunt’s  ‘observations</a:t>
            </a:r>
            <a:r>
              <a:rPr lang="en-US" dirty="0"/>
              <a:t>’</a:t>
            </a:r>
          </a:p>
        </p:txBody>
      </p:sp>
      <p:sp>
        <p:nvSpPr>
          <p:cNvPr id="7" name="Rectangle 6"/>
          <p:cNvSpPr/>
          <p:nvPr/>
        </p:nvSpPr>
        <p:spPr>
          <a:xfrm>
            <a:off x="4876800" y="5334000"/>
            <a:ext cx="38100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smtClean="0">
                <a:solidFill>
                  <a:schemeClr val="tx1"/>
                </a:solidFill>
              </a:rPr>
              <a:t>Source</a:t>
            </a:r>
            <a:r>
              <a:rPr lang="en-US" sz="1400" b="1" dirty="0">
                <a:solidFill>
                  <a:schemeClr val="tx1"/>
                </a:solidFill>
              </a:rPr>
              <a:t>: </a:t>
            </a:r>
            <a:r>
              <a:rPr lang="en-US" sz="1400" b="1" dirty="0" err="1">
                <a:solidFill>
                  <a:schemeClr val="tx1"/>
                </a:solidFill>
              </a:rPr>
              <a:t>Graunt</a:t>
            </a:r>
            <a:r>
              <a:rPr lang="en-US" sz="1400" b="1" dirty="0">
                <a:solidFill>
                  <a:schemeClr val="tx1"/>
                </a:solidFill>
              </a:rPr>
              <a:t> , (1662,) cited by Rowland D.T, 2006:15).</a:t>
            </a:r>
            <a:r>
              <a:rPr lang="en-US" sz="1400" dirty="0"/>
              <a:t>062003RR</a:t>
            </a:r>
          </a:p>
        </p:txBody>
      </p:sp>
    </p:spTree>
    <p:extLst>
      <p:ext uri="{BB962C8B-B14F-4D97-AF65-F5344CB8AC3E}">
        <p14:creationId xmlns:p14="http://schemas.microsoft.com/office/powerpoint/2010/main" val="7124785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457200"/>
            <a:ext cx="7620000" cy="914400"/>
          </a:xfrm>
        </p:spPr>
        <p:txBody>
          <a:bodyPr>
            <a:normAutofit/>
          </a:bodyPr>
          <a:lstStyle/>
          <a:p>
            <a:pPr algn="l" eaLnBrk="1" hangingPunct="1"/>
            <a:r>
              <a:rPr lang="en-US" sz="2800" b="1" dirty="0" smtClean="0">
                <a:solidFill>
                  <a:schemeClr val="tx1"/>
                </a:solidFill>
                <a:latin typeface="Times New Roman" panose="02020603050405020304" pitchFamily="18" charset="0"/>
                <a:cs typeface="Times New Roman" panose="02020603050405020304" pitchFamily="18" charset="0"/>
              </a:rPr>
              <a:t>Grunt’s  ‘observations’ of Demographic data (cont...)</a:t>
            </a:r>
            <a:endParaRPr 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066800" y="1447800"/>
            <a:ext cx="5105400" cy="3581401"/>
          </a:xfrm>
        </p:spPr>
        <p:txBody>
          <a:bodyPr rtlCol="0">
            <a:normAutofit/>
          </a:bodyPr>
          <a:lstStyle/>
          <a:p>
            <a:pPr eaLnBrk="1" fontAlgn="auto" hangingPunct="1">
              <a:spcAft>
                <a:spcPts val="0"/>
              </a:spcAft>
              <a:defRPr/>
            </a:pPr>
            <a:r>
              <a:rPr lang="en-US" dirty="0" smtClean="0">
                <a:latin typeface="Times New Roman" pitchFamily="18" charset="0"/>
                <a:cs typeface="Times New Roman" pitchFamily="18" charset="0"/>
              </a:rPr>
              <a:t>sex ratio </a:t>
            </a:r>
          </a:p>
          <a:p>
            <a:pPr eaLnBrk="1" fontAlgn="auto" hangingPunct="1">
              <a:spcAft>
                <a:spcPts val="0"/>
              </a:spcAft>
              <a:buFont typeface="Arial" pitchFamily="34" charset="0"/>
              <a:buNone/>
              <a:defRPr/>
            </a:pPr>
            <a:endParaRPr lang="en-US" dirty="0" smtClean="0">
              <a:latin typeface="Times New Roman" pitchFamily="18" charset="0"/>
              <a:cs typeface="Times New Roman" pitchFamily="18" charset="0"/>
            </a:endParaRPr>
          </a:p>
          <a:p>
            <a:pPr eaLnBrk="1" fontAlgn="auto" hangingPunct="1">
              <a:spcAft>
                <a:spcPts val="0"/>
              </a:spcAft>
              <a:defRPr/>
            </a:pPr>
            <a:r>
              <a:rPr lang="en-US" dirty="0" smtClean="0">
                <a:latin typeface="Times New Roman" pitchFamily="18" charset="0"/>
                <a:cs typeface="Times New Roman" pitchFamily="18" charset="0"/>
              </a:rPr>
              <a:t>population growth and its components</a:t>
            </a:r>
          </a:p>
          <a:p>
            <a:pPr eaLnBrk="1" fontAlgn="auto" hangingPunct="1">
              <a:spcAft>
                <a:spcPts val="0"/>
              </a:spcAft>
              <a:buFont typeface="Arial" pitchFamily="34" charset="0"/>
              <a:buNone/>
              <a:defRPr/>
            </a:pPr>
            <a:endParaRPr lang="en-US" dirty="0" smtClean="0">
              <a:latin typeface="Times New Roman" pitchFamily="18" charset="0"/>
              <a:cs typeface="Times New Roman" pitchFamily="18" charset="0"/>
            </a:endParaRPr>
          </a:p>
          <a:p>
            <a:pPr eaLnBrk="1" fontAlgn="auto" hangingPunct="1">
              <a:spcAft>
                <a:spcPts val="0"/>
              </a:spcAft>
              <a:defRPr/>
            </a:pPr>
            <a:r>
              <a:rPr lang="en-US" dirty="0" smtClean="0">
                <a:latin typeface="Times New Roman" pitchFamily="18" charset="0"/>
                <a:cs typeface="Times New Roman" pitchFamily="18" charset="0"/>
              </a:rPr>
              <a:t>survival proportions at different ages</a:t>
            </a:r>
          </a:p>
          <a:p>
            <a:pPr eaLnBrk="1" fontAlgn="auto" hangingPunct="1">
              <a:spcAft>
                <a:spcPts val="0"/>
              </a:spcAft>
              <a:buFont typeface="Arial" pitchFamily="34" charset="0"/>
              <a:buNone/>
              <a:defRPr/>
            </a:pPr>
            <a:endParaRPr lang="en-US" dirty="0" smtClean="0">
              <a:latin typeface="Times New Roman" pitchFamily="18" charset="0"/>
              <a:cs typeface="Times New Roman" pitchFamily="18" charset="0"/>
            </a:endParaRPr>
          </a:p>
          <a:p>
            <a:pPr eaLnBrk="1" fontAlgn="auto" hangingPunct="1">
              <a:spcAft>
                <a:spcPts val="0"/>
              </a:spcAft>
              <a:defRPr/>
            </a:pPr>
            <a:r>
              <a:rPr lang="en-US" dirty="0" smtClean="0">
                <a:latin typeface="Times New Roman" pitchFamily="18" charset="0"/>
                <a:cs typeface="Times New Roman" pitchFamily="18" charset="0"/>
              </a:rPr>
              <a:t>innovation of first life table</a:t>
            </a:r>
            <a:endParaRPr lang="en-US" dirty="0">
              <a:latin typeface="Times New Roman" pitchFamily="18" charset="0"/>
              <a:cs typeface="Times New Roman" pitchFamily="18" charset="0"/>
            </a:endParaRPr>
          </a:p>
        </p:txBody>
      </p:sp>
      <p:sp>
        <p:nvSpPr>
          <p:cNvPr id="2" name="Date Placeholder 1"/>
          <p:cNvSpPr>
            <a:spLocks noGrp="1"/>
          </p:cNvSpPr>
          <p:nvPr>
            <p:ph type="dt" sz="half" idx="10"/>
          </p:nvPr>
        </p:nvSpPr>
        <p:spPr>
          <a:xfrm>
            <a:off x="1143000" y="5181600"/>
            <a:ext cx="2133600" cy="404614"/>
          </a:xfrm>
        </p:spPr>
        <p:txBody>
          <a:bodyPr/>
          <a:lstStyle/>
          <a:p>
            <a:fld id="{5BD626DF-0234-48A3-B5EB-05F10D9CD916}" type="datetime2">
              <a:rPr lang="en-US" smtClean="0"/>
              <a:pPr/>
              <a:t>Thursday, September 21, 2017</a:t>
            </a:fld>
            <a:endParaRPr lang="en-US" dirty="0"/>
          </a:p>
        </p:txBody>
      </p:sp>
    </p:spTree>
    <p:extLst>
      <p:ext uri="{BB962C8B-B14F-4D97-AF65-F5344CB8AC3E}">
        <p14:creationId xmlns:p14="http://schemas.microsoft.com/office/powerpoint/2010/main" val="4103349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374</TotalTime>
  <Words>716</Words>
  <Application>Microsoft Office PowerPoint</Application>
  <PresentationFormat>On-screen Show (4:3)</PresentationFormat>
  <Paragraphs>128</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Times New Roman</vt:lpstr>
      <vt:lpstr>Wingdings</vt:lpstr>
      <vt:lpstr>Crop</vt:lpstr>
      <vt:lpstr>SOST – 2220.03 : Introduction to Population Studies  </vt:lpstr>
      <vt:lpstr>Components of Demographic analysis</vt:lpstr>
      <vt:lpstr>Introduction to Demography</vt:lpstr>
      <vt:lpstr>Cont.…</vt:lpstr>
      <vt:lpstr>What are sources of demographic data?</vt:lpstr>
      <vt:lpstr>What do you know about  History of demography?</vt:lpstr>
      <vt:lpstr>History of Demographic analysis</vt:lpstr>
      <vt:lpstr>Grunt’s  ‘observations’</vt:lpstr>
      <vt:lpstr>Grunt’s  ‘observations’ of Demographic data (cont...)</vt:lpstr>
      <vt:lpstr>PowerPoint Presentation</vt:lpstr>
      <vt:lpstr>Cross-national data</vt:lpstr>
      <vt:lpstr>Cont…</vt:lpstr>
      <vt:lpstr>Cont..</vt:lpstr>
      <vt:lpstr>Cont… </vt:lpstr>
      <vt:lpstr>Cont…</vt:lpstr>
      <vt:lpstr>Discussion </vt:lpstr>
      <vt:lpstr>Required Readings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 2000</dc:creator>
  <cp:lastModifiedBy>User</cp:lastModifiedBy>
  <cp:revision>62</cp:revision>
  <cp:lastPrinted>2014-10-14T08:41:39Z</cp:lastPrinted>
  <dcterms:created xsi:type="dcterms:W3CDTF">2014-10-07T05:49:09Z</dcterms:created>
  <dcterms:modified xsi:type="dcterms:W3CDTF">2017-09-21T07:52:36Z</dcterms:modified>
</cp:coreProperties>
</file>