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5" r:id="rId19"/>
    <p:sldId id="273"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5" autoAdjust="0"/>
    <p:restoredTop sz="94660"/>
  </p:normalViewPr>
  <p:slideViewPr>
    <p:cSldViewPr snapToGrid="0">
      <p:cViewPr varScale="1">
        <p:scale>
          <a:sx n="43" d="100"/>
          <a:sy n="43" d="100"/>
        </p:scale>
        <p:origin x="804"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2.bin"/></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3.bin"/></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1.xml"/><Relationship Id="rId4" Type="http://schemas.openxmlformats.org/officeDocument/2006/relationships/oleObject" Target="../embeddings/oleObject4.bin"/></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chartUserShapes" Target="../drawings/drawing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0" i="0" u="none" strike="noStrike" kern="1200" spc="0" baseline="0">
                <a:solidFill>
                  <a:sysClr val="windowText" lastClr="000000"/>
                </a:solidFill>
                <a:latin typeface="+mn-lt"/>
                <a:ea typeface="+mn-ea"/>
                <a:cs typeface="+mn-cs"/>
              </a:defRPr>
            </a:pPr>
            <a:r>
              <a:rPr lang="en-US" dirty="0"/>
              <a:t>Average monthly tuition fee for private tutoring charged for each G.C.E (O/L) subject as explained by public school students who are attending private tuition classes </a:t>
            </a:r>
          </a:p>
        </c:rich>
      </c:tx>
      <c:layout>
        <c:manualLayout>
          <c:xMode val="edge"/>
          <c:yMode val="edge"/>
          <c:x val="8.6714636247125235E-2"/>
          <c:y val="1.0894632779108132E-3"/>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11915229814042438"/>
          <c:y val="0.18042993870479182"/>
          <c:w val="0.81530593079534786"/>
          <c:h val="0.56970850754888891"/>
        </c:manualLayout>
      </c:layout>
      <c:barChart>
        <c:barDir val="col"/>
        <c:grouping val="clustered"/>
        <c:varyColors val="0"/>
        <c:ser>
          <c:idx val="0"/>
          <c:order val="0"/>
          <c:tx>
            <c:strRef>
              <c:f>'In-class cost'!$L$1</c:f>
              <c:strCache>
                <c:ptCount val="1"/>
                <c:pt idx="0">
                  <c:v>Average fee O/L</c:v>
                </c:pt>
              </c:strCache>
            </c:strRef>
          </c:tx>
          <c:spPr>
            <a:solidFill>
              <a:schemeClr val="tx1"/>
            </a:solidFill>
            <a:ln>
              <a:noFill/>
            </a:ln>
            <a:effectLst/>
          </c:spPr>
          <c:invertIfNegative val="0"/>
          <c:dPt>
            <c:idx val="0"/>
            <c:invertIfNegative val="0"/>
            <c:bubble3D val="0"/>
            <c:spPr>
              <a:solidFill>
                <a:schemeClr val="tx1"/>
              </a:solidFill>
              <a:ln>
                <a:noFill/>
              </a:ln>
              <a:effectLst/>
            </c:spPr>
          </c:dPt>
          <c:dPt>
            <c:idx val="1"/>
            <c:invertIfNegative val="0"/>
            <c:bubble3D val="0"/>
            <c:spPr>
              <a:solidFill>
                <a:schemeClr val="tx1"/>
              </a:solidFill>
              <a:ln>
                <a:noFill/>
              </a:ln>
              <a:effectLst/>
            </c:spPr>
          </c:dPt>
          <c:dPt>
            <c:idx val="2"/>
            <c:invertIfNegative val="0"/>
            <c:bubble3D val="0"/>
            <c:spPr>
              <a:solidFill>
                <a:schemeClr val="tx1"/>
              </a:solidFill>
              <a:ln>
                <a:noFill/>
              </a:ln>
              <a:effectLst/>
            </c:spPr>
          </c:dPt>
          <c:dPt>
            <c:idx val="3"/>
            <c:invertIfNegative val="0"/>
            <c:bubble3D val="0"/>
            <c:spPr>
              <a:solidFill>
                <a:schemeClr val="tx1"/>
              </a:solidFill>
              <a:ln>
                <a:noFill/>
              </a:ln>
              <a:effectLst/>
            </c:spPr>
          </c:dPt>
          <c:dPt>
            <c:idx val="4"/>
            <c:invertIfNegative val="0"/>
            <c:bubble3D val="0"/>
            <c:spPr>
              <a:solidFill>
                <a:schemeClr val="tx1"/>
              </a:solidFill>
              <a:ln>
                <a:noFill/>
              </a:ln>
              <a:effectLst/>
            </c:spPr>
          </c:dPt>
          <c:dPt>
            <c:idx val="5"/>
            <c:invertIfNegative val="0"/>
            <c:bubble3D val="0"/>
            <c:spPr>
              <a:solidFill>
                <a:schemeClr val="tx1"/>
              </a:solidFill>
              <a:ln>
                <a:noFill/>
              </a:ln>
              <a:effectLst/>
            </c:spPr>
          </c:dPt>
          <c:dPt>
            <c:idx val="6"/>
            <c:invertIfNegative val="0"/>
            <c:bubble3D val="0"/>
            <c:spPr>
              <a:solidFill>
                <a:schemeClr val="tx1"/>
              </a:solidFill>
              <a:ln>
                <a:noFill/>
              </a:ln>
              <a:effectLst/>
            </c:spPr>
          </c:dPt>
          <c:dPt>
            <c:idx val="7"/>
            <c:invertIfNegative val="0"/>
            <c:bubble3D val="0"/>
            <c:spPr>
              <a:solidFill>
                <a:schemeClr val="tx1"/>
              </a:solidFill>
              <a:ln>
                <a:noFill/>
              </a:ln>
              <a:effectLst/>
            </c:spPr>
          </c:dPt>
          <c:dPt>
            <c:idx val="8"/>
            <c:invertIfNegative val="0"/>
            <c:bubble3D val="0"/>
            <c:spPr>
              <a:solidFill>
                <a:schemeClr val="tx1"/>
              </a:solidFill>
              <a:ln>
                <a:noFill/>
              </a:ln>
              <a:effectLst/>
            </c:spPr>
          </c:dPt>
          <c:dPt>
            <c:idx val="9"/>
            <c:invertIfNegative val="0"/>
            <c:bubble3D val="0"/>
            <c:spPr>
              <a:solidFill>
                <a:schemeClr val="tx1"/>
              </a:solidFill>
              <a:ln>
                <a:noFill/>
              </a:ln>
              <a:effectLst/>
            </c:spPr>
          </c:dPt>
          <c:dPt>
            <c:idx val="10"/>
            <c:invertIfNegative val="0"/>
            <c:bubble3D val="0"/>
            <c:spPr>
              <a:solidFill>
                <a:schemeClr val="tx1"/>
              </a:solidFill>
              <a:ln>
                <a:noFill/>
              </a:ln>
              <a:effectLst/>
            </c:spPr>
          </c:dPt>
          <c:dPt>
            <c:idx val="11"/>
            <c:invertIfNegative val="0"/>
            <c:bubble3D val="0"/>
            <c:spPr>
              <a:solidFill>
                <a:schemeClr val="tx1"/>
              </a:solidFill>
              <a:ln>
                <a:noFill/>
              </a:ln>
              <a:effectLst/>
            </c:spPr>
          </c:dPt>
          <c:dPt>
            <c:idx val="12"/>
            <c:invertIfNegative val="0"/>
            <c:bubble3D val="0"/>
            <c:spPr>
              <a:solidFill>
                <a:schemeClr val="tx1"/>
              </a:solidFill>
              <a:ln>
                <a:noFill/>
              </a:ln>
              <a:effectLst/>
            </c:spPr>
          </c:dPt>
          <c:dPt>
            <c:idx val="13"/>
            <c:invertIfNegative val="0"/>
            <c:bubble3D val="0"/>
            <c:spPr>
              <a:solidFill>
                <a:schemeClr val="tx1"/>
              </a:solidFill>
              <a:ln>
                <a:noFill/>
              </a:ln>
              <a:effectLst/>
            </c:spPr>
          </c:dPt>
          <c:dPt>
            <c:idx val="14"/>
            <c:invertIfNegative val="0"/>
            <c:bubble3D val="0"/>
            <c:spPr>
              <a:solidFill>
                <a:schemeClr val="tx1"/>
              </a:solidFill>
              <a:ln>
                <a:noFill/>
              </a:ln>
              <a:effectLst/>
            </c:spPr>
          </c:dPt>
          <c:dPt>
            <c:idx val="15"/>
            <c:invertIfNegative val="0"/>
            <c:bubble3D val="0"/>
            <c:spPr>
              <a:solidFill>
                <a:schemeClr val="tx1"/>
              </a:solidFill>
              <a:ln>
                <a:noFill/>
              </a:ln>
              <a:effectLst/>
            </c:spPr>
          </c:dPt>
          <c:cat>
            <c:strRef>
              <c:f>'In-class cost'!$K$2:$K$17</c:f>
              <c:strCache>
                <c:ptCount val="16"/>
                <c:pt idx="0">
                  <c:v>Aggriculture</c:v>
                </c:pt>
                <c:pt idx="1">
                  <c:v>Drama</c:v>
                </c:pt>
                <c:pt idx="2">
                  <c:v>Home Sci.</c:v>
                </c:pt>
                <c:pt idx="3">
                  <c:v>History</c:v>
                </c:pt>
                <c:pt idx="4">
                  <c:v>Music</c:v>
                </c:pt>
                <c:pt idx="5">
                  <c:v>Commerce</c:v>
                </c:pt>
                <c:pt idx="6">
                  <c:v>Sinhala</c:v>
                </c:pt>
                <c:pt idx="7">
                  <c:v>Science</c:v>
                </c:pt>
                <c:pt idx="8">
                  <c:v>English</c:v>
                </c:pt>
                <c:pt idx="9">
                  <c:v>Maths</c:v>
                </c:pt>
                <c:pt idx="10">
                  <c:v>I.T</c:v>
                </c:pt>
                <c:pt idx="11">
                  <c:v>Dancing</c:v>
                </c:pt>
                <c:pt idx="12">
                  <c:v>Art</c:v>
                </c:pt>
                <c:pt idx="13">
                  <c:v>English Lit.</c:v>
                </c:pt>
                <c:pt idx="14">
                  <c:v>W.Music</c:v>
                </c:pt>
                <c:pt idx="15">
                  <c:v>French</c:v>
                </c:pt>
              </c:strCache>
            </c:strRef>
          </c:cat>
          <c:val>
            <c:numRef>
              <c:f>'In-class cost'!$L$2:$L$17</c:f>
              <c:numCache>
                <c:formatCode>0.00</c:formatCode>
                <c:ptCount val="16"/>
                <c:pt idx="0">
                  <c:v>500</c:v>
                </c:pt>
                <c:pt idx="1">
                  <c:v>600</c:v>
                </c:pt>
                <c:pt idx="2">
                  <c:v>600</c:v>
                </c:pt>
                <c:pt idx="3">
                  <c:v>869.73684210526312</c:v>
                </c:pt>
                <c:pt idx="4">
                  <c:v>900</c:v>
                </c:pt>
                <c:pt idx="5">
                  <c:v>907.60869565217388</c:v>
                </c:pt>
                <c:pt idx="6">
                  <c:v>915.8730158730159</c:v>
                </c:pt>
                <c:pt idx="7">
                  <c:v>971.64948453608247</c:v>
                </c:pt>
                <c:pt idx="8">
                  <c:v>1049.2753623188405</c:v>
                </c:pt>
                <c:pt idx="9">
                  <c:v>1147.9797979797979</c:v>
                </c:pt>
                <c:pt idx="10">
                  <c:v>1262.5</c:v>
                </c:pt>
                <c:pt idx="11">
                  <c:v>1266.6666666666667</c:v>
                </c:pt>
                <c:pt idx="12">
                  <c:v>1833.3333333333333</c:v>
                </c:pt>
                <c:pt idx="13">
                  <c:v>2500</c:v>
                </c:pt>
                <c:pt idx="14">
                  <c:v>2500</c:v>
                </c:pt>
                <c:pt idx="15">
                  <c:v>3000</c:v>
                </c:pt>
              </c:numCache>
            </c:numRef>
          </c:val>
        </c:ser>
        <c:dLbls>
          <c:showLegendKey val="0"/>
          <c:showVal val="0"/>
          <c:showCatName val="0"/>
          <c:showSerName val="0"/>
          <c:showPercent val="0"/>
          <c:showBubbleSize val="0"/>
        </c:dLbls>
        <c:gapWidth val="219"/>
        <c:overlap val="-27"/>
        <c:axId val="-1564175424"/>
        <c:axId val="-1564168352"/>
      </c:barChart>
      <c:catAx>
        <c:axId val="-1564175424"/>
        <c:scaling>
          <c:orientation val="minMax"/>
        </c:scaling>
        <c:delete val="0"/>
        <c:axPos val="b"/>
        <c:title>
          <c:tx>
            <c:rich>
              <a:bodyPr rot="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r>
                  <a:rPr lang="en-US"/>
                  <a:t>Subject</a:t>
                </a:r>
              </a:p>
            </c:rich>
          </c:tx>
          <c:layout>
            <c:manualLayout>
              <c:xMode val="edge"/>
              <c:yMode val="edge"/>
              <c:x val="0.48682313310546466"/>
              <c:y val="0.90300925375264651"/>
            </c:manualLayout>
          </c:layout>
          <c:overlay val="0"/>
          <c:spPr>
            <a:noFill/>
            <a:ln>
              <a:noFill/>
            </a:ln>
            <a:effectLst/>
          </c:spPr>
          <c:txPr>
            <a:bodyPr rot="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crossAx val="-1564168352"/>
        <c:crosses val="autoZero"/>
        <c:auto val="1"/>
        <c:lblAlgn val="ctr"/>
        <c:lblOffset val="100"/>
        <c:noMultiLvlLbl val="0"/>
      </c:catAx>
      <c:valAx>
        <c:axId val="-1564168352"/>
        <c:scaling>
          <c:orientation val="minMax"/>
          <c:max val="3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r>
                  <a:rPr lang="en-US" sz="1800"/>
                  <a:t>Monthly tuition fee (Rs.)</a:t>
                </a:r>
              </a:p>
            </c:rich>
          </c:tx>
          <c:layout>
            <c:manualLayout>
              <c:xMode val="edge"/>
              <c:yMode val="edge"/>
              <c:x val="9.9665239686765779E-3"/>
              <c:y val="0.31939127859978422"/>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crossAx val="-1564175424"/>
        <c:crosses val="autoZero"/>
        <c:crossBetween val="between"/>
      </c:valAx>
      <c:spPr>
        <a:noFill/>
        <a:ln>
          <a:noFill/>
        </a:ln>
        <a:effectLst/>
      </c:spPr>
    </c:plotArea>
    <c:plotVisOnly val="1"/>
    <c:dispBlanksAs val="gap"/>
    <c:showDLblsOverMax val="0"/>
  </c:chart>
  <c:spPr>
    <a:noFill/>
    <a:ln>
      <a:noFill/>
    </a:ln>
    <a:effectLst/>
  </c:spPr>
  <c:txPr>
    <a:bodyPr/>
    <a:lstStyle/>
    <a:p>
      <a:pPr>
        <a:defRPr sz="2000">
          <a:solidFill>
            <a:sysClr val="windowText" lastClr="000000"/>
          </a:solidFill>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en-US" sz="2400">
                <a:latin typeface="Times New Roman" panose="02020603050405020304" pitchFamily="18" charset="0"/>
                <a:cs typeface="Times New Roman" panose="02020603050405020304" pitchFamily="18" charset="0"/>
              </a:rPr>
              <a:t>Subject-wise demand for private tutoring from G.C.E (O/L) students enrolled in public schools</a:t>
            </a:r>
          </a:p>
        </c:rich>
      </c:tx>
      <c:overlay val="0"/>
      <c:spPr>
        <a:noFill/>
        <a:ln>
          <a:noFill/>
        </a:ln>
        <a:effectLst/>
      </c:spPr>
      <c:txPr>
        <a:bodyPr rot="0" spcFirstLastPara="1" vertOverflow="ellipsis" vert="horz" wrap="square" anchor="ctr" anchorCtr="1"/>
        <a:lstStyle/>
        <a:p>
          <a:pPr>
            <a:defRPr sz="240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strRef>
              <c:f>'Subjects demand'!$U$3</c:f>
              <c:strCache>
                <c:ptCount val="1"/>
                <c:pt idx="0">
                  <c:v>(%)</c:v>
                </c:pt>
              </c:strCache>
            </c:strRef>
          </c:tx>
          <c:spPr>
            <a:solidFill>
              <a:schemeClr val="accent1"/>
            </a:solidFill>
            <a:ln>
              <a:noFill/>
            </a:ln>
            <a:effectLst/>
          </c:spPr>
          <c:invertIfNegative val="0"/>
          <c:cat>
            <c:strRef>
              <c:f>'Subjects demand'!$T$4:$T$10</c:f>
              <c:strCache>
                <c:ptCount val="7"/>
                <c:pt idx="0">
                  <c:v>Maths</c:v>
                </c:pt>
                <c:pt idx="1">
                  <c:v>Science</c:v>
                </c:pt>
                <c:pt idx="2">
                  <c:v>English Language</c:v>
                </c:pt>
                <c:pt idx="3">
                  <c:v>Sinhala Language</c:v>
                </c:pt>
                <c:pt idx="4">
                  <c:v>Commerce</c:v>
                </c:pt>
                <c:pt idx="5">
                  <c:v>History</c:v>
                </c:pt>
                <c:pt idx="6">
                  <c:v>Esthetic Studies</c:v>
                </c:pt>
              </c:strCache>
            </c:strRef>
          </c:cat>
          <c:val>
            <c:numRef>
              <c:f>'Subjects demand'!$U$4:$U$10</c:f>
              <c:numCache>
                <c:formatCode>General</c:formatCode>
                <c:ptCount val="7"/>
                <c:pt idx="0">
                  <c:v>23.655913978494624</c:v>
                </c:pt>
                <c:pt idx="1">
                  <c:v>23.225806451612904</c:v>
                </c:pt>
                <c:pt idx="2">
                  <c:v>16.989247311827956</c:v>
                </c:pt>
                <c:pt idx="3">
                  <c:v>14.623655913978496</c:v>
                </c:pt>
                <c:pt idx="4">
                  <c:v>10.53763440860215</c:v>
                </c:pt>
                <c:pt idx="5">
                  <c:v>8.8172043010752681</c:v>
                </c:pt>
                <c:pt idx="6">
                  <c:v>2.1505376344086025</c:v>
                </c:pt>
              </c:numCache>
            </c:numRef>
          </c:val>
        </c:ser>
        <c:dLbls>
          <c:showLegendKey val="0"/>
          <c:showVal val="0"/>
          <c:showCatName val="0"/>
          <c:showSerName val="0"/>
          <c:showPercent val="0"/>
          <c:showBubbleSize val="0"/>
        </c:dLbls>
        <c:gapWidth val="219"/>
        <c:overlap val="-27"/>
        <c:axId val="-1564173248"/>
        <c:axId val="-1564178144"/>
      </c:barChart>
      <c:catAx>
        <c:axId val="-1564173248"/>
        <c:scaling>
          <c:orientation val="minMax"/>
        </c:scaling>
        <c:delete val="0"/>
        <c:axPos val="b"/>
        <c:title>
          <c:tx>
            <c:rich>
              <a:bodyPr rot="0" spcFirstLastPara="1" vertOverflow="ellipsis" vert="horz" wrap="square" anchor="ctr" anchorCtr="1"/>
              <a:lstStyle/>
              <a:p>
                <a:pPr>
                  <a:defRPr sz="2800" b="0" i="0" u="none" strike="noStrike" kern="1200" baseline="0">
                    <a:solidFill>
                      <a:sysClr val="windowText" lastClr="000000"/>
                    </a:solidFill>
                    <a:latin typeface="+mn-lt"/>
                    <a:ea typeface="+mn-ea"/>
                    <a:cs typeface="+mn-cs"/>
                  </a:defRPr>
                </a:pPr>
                <a:r>
                  <a:rPr lang="en-US"/>
                  <a:t>Subject</a:t>
                </a:r>
              </a:p>
            </c:rich>
          </c:tx>
          <c:overlay val="0"/>
          <c:spPr>
            <a:noFill/>
            <a:ln>
              <a:noFill/>
            </a:ln>
            <a:effectLst/>
          </c:spPr>
          <c:txPr>
            <a:bodyPr rot="0" spcFirstLastPara="1" vertOverflow="ellipsis" vert="horz" wrap="square" anchor="ctr" anchorCtr="1"/>
            <a:lstStyle/>
            <a:p>
              <a:pPr>
                <a:defRPr sz="2800" b="0"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ysClr val="windowText" lastClr="000000"/>
                </a:solidFill>
                <a:latin typeface="+mn-lt"/>
                <a:ea typeface="+mn-ea"/>
                <a:cs typeface="+mn-cs"/>
              </a:defRPr>
            </a:pPr>
            <a:endParaRPr lang="en-US"/>
          </a:p>
        </c:txPr>
        <c:crossAx val="-1564178144"/>
        <c:crosses val="autoZero"/>
        <c:auto val="1"/>
        <c:lblAlgn val="ctr"/>
        <c:lblOffset val="100"/>
        <c:noMultiLvlLbl val="0"/>
      </c:catAx>
      <c:valAx>
        <c:axId val="-15641781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ysClr val="windowText" lastClr="000000"/>
                    </a:solidFill>
                    <a:latin typeface="+mn-lt"/>
                    <a:ea typeface="+mn-ea"/>
                    <a:cs typeface="+mn-cs"/>
                  </a:defRPr>
                </a:pPr>
                <a:r>
                  <a:rPr lang="en-US"/>
                  <a:t>Percentage</a:t>
                </a:r>
              </a:p>
            </c:rich>
          </c:tx>
          <c:overlay val="0"/>
          <c:spPr>
            <a:noFill/>
            <a:ln>
              <a:noFill/>
            </a:ln>
            <a:effectLst/>
          </c:spPr>
          <c:txPr>
            <a:bodyPr rot="-5400000" spcFirstLastPara="1" vertOverflow="ellipsis" vert="horz" wrap="square" anchor="ctr" anchorCtr="1"/>
            <a:lstStyle/>
            <a:p>
              <a:pPr>
                <a:defRPr sz="2800" b="0"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ysClr val="windowText" lastClr="000000"/>
                </a:solidFill>
                <a:latin typeface="+mn-lt"/>
                <a:ea typeface="+mn-ea"/>
                <a:cs typeface="+mn-cs"/>
              </a:defRPr>
            </a:pPr>
            <a:endParaRPr lang="en-US"/>
          </a:p>
        </c:txPr>
        <c:crossAx val="-1564173248"/>
        <c:crosses val="autoZero"/>
        <c:crossBetween val="between"/>
      </c:valAx>
      <c:spPr>
        <a:noFill/>
        <a:ln>
          <a:noFill/>
        </a:ln>
        <a:effectLst/>
      </c:spPr>
    </c:plotArea>
    <c:plotVisOnly val="1"/>
    <c:dispBlanksAs val="gap"/>
    <c:showDLblsOverMax val="0"/>
  </c:chart>
  <c:spPr>
    <a:noFill/>
    <a:ln>
      <a:noFill/>
    </a:ln>
    <a:effectLst/>
  </c:spPr>
  <c:txPr>
    <a:bodyPr/>
    <a:lstStyle/>
    <a:p>
      <a:pPr>
        <a:defRPr sz="2800">
          <a:solidFill>
            <a:sysClr val="windowText" lastClr="000000"/>
          </a:solidFill>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8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t>Reasons for attending private tuition classes by G.C.E (O/L) students in public schools</a:t>
            </a:r>
          </a:p>
        </c:rich>
      </c:tx>
      <c:layout>
        <c:manualLayout>
          <c:xMode val="edge"/>
          <c:yMode val="edge"/>
          <c:x val="0.14804334717124504"/>
          <c:y val="1.7660041694385051E-2"/>
        </c:manualLayout>
      </c:layout>
      <c:overlay val="0"/>
      <c:spPr>
        <a:noFill/>
        <a:ln>
          <a:noFill/>
        </a:ln>
        <a:effectLst/>
      </c:spPr>
      <c:txPr>
        <a:bodyPr rot="0" spcFirstLastPara="1" vertOverflow="ellipsis" vert="horz" wrap="square" anchor="ctr" anchorCtr="1"/>
        <a:lstStyle/>
        <a:p>
          <a:pPr>
            <a:defRPr sz="28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8.6447334839447568E-2"/>
          <c:y val="0.11905317963480928"/>
          <c:w val="0.86173981403585054"/>
          <c:h val="0.70632035352552625"/>
        </c:manualLayout>
      </c:layout>
      <c:barChart>
        <c:barDir val="col"/>
        <c:grouping val="clustered"/>
        <c:varyColors val="0"/>
        <c:ser>
          <c:idx val="0"/>
          <c:order val="0"/>
          <c:tx>
            <c:strRef>
              <c:f>Reasons!$D$15</c:f>
              <c:strCache>
                <c:ptCount val="1"/>
                <c:pt idx="0">
                  <c:v>Percentage no of Students</c:v>
                </c:pt>
              </c:strCache>
            </c:strRef>
          </c:tx>
          <c:spPr>
            <a:solidFill>
              <a:srgbClr val="00B050"/>
            </a:solidFill>
            <a:ln>
              <a:noFill/>
            </a:ln>
            <a:effectLst/>
          </c:spPr>
          <c:invertIfNegative val="0"/>
          <c:cat>
            <c:strRef>
              <c:f>Reasons!$C$16:$C$26</c:f>
              <c:strCache>
                <c:ptCount val="11"/>
                <c:pt idx="0">
                  <c:v>R10</c:v>
                </c:pt>
                <c:pt idx="1">
                  <c:v>R6</c:v>
                </c:pt>
                <c:pt idx="2">
                  <c:v>R11</c:v>
                </c:pt>
                <c:pt idx="3">
                  <c:v>R9</c:v>
                </c:pt>
                <c:pt idx="4">
                  <c:v>R5</c:v>
                </c:pt>
                <c:pt idx="5">
                  <c:v>R8</c:v>
                </c:pt>
                <c:pt idx="6">
                  <c:v>R1</c:v>
                </c:pt>
                <c:pt idx="7">
                  <c:v>R2</c:v>
                </c:pt>
                <c:pt idx="8">
                  <c:v>R3</c:v>
                </c:pt>
                <c:pt idx="9">
                  <c:v>R4</c:v>
                </c:pt>
                <c:pt idx="10">
                  <c:v>R7</c:v>
                </c:pt>
              </c:strCache>
            </c:strRef>
          </c:cat>
          <c:val>
            <c:numRef>
              <c:f>Reasons!$D$16:$D$26</c:f>
              <c:numCache>
                <c:formatCode>0</c:formatCode>
                <c:ptCount val="11"/>
                <c:pt idx="0">
                  <c:v>1.3605442176870748</c:v>
                </c:pt>
                <c:pt idx="1">
                  <c:v>1.7006802721088436</c:v>
                </c:pt>
                <c:pt idx="2">
                  <c:v>2.0408163265306101</c:v>
                </c:pt>
                <c:pt idx="3">
                  <c:v>2.7210884353741496</c:v>
                </c:pt>
                <c:pt idx="4">
                  <c:v>4.4217687074829932</c:v>
                </c:pt>
                <c:pt idx="5">
                  <c:v>10.204081632653061</c:v>
                </c:pt>
                <c:pt idx="6">
                  <c:v>10.884353741496598</c:v>
                </c:pt>
                <c:pt idx="7">
                  <c:v>11.2244897959184</c:v>
                </c:pt>
                <c:pt idx="8">
                  <c:v>16.326530612244898</c:v>
                </c:pt>
                <c:pt idx="9">
                  <c:v>17.346938775510203</c:v>
                </c:pt>
                <c:pt idx="10">
                  <c:v>21.768707482993197</c:v>
                </c:pt>
              </c:numCache>
            </c:numRef>
          </c:val>
        </c:ser>
        <c:dLbls>
          <c:showLegendKey val="0"/>
          <c:showVal val="0"/>
          <c:showCatName val="0"/>
          <c:showSerName val="0"/>
          <c:showPercent val="0"/>
          <c:showBubbleSize val="0"/>
        </c:dLbls>
        <c:gapWidth val="219"/>
        <c:overlap val="-27"/>
        <c:axId val="-1564179232"/>
        <c:axId val="-1564176512"/>
      </c:barChart>
      <c:catAx>
        <c:axId val="-1564179232"/>
        <c:scaling>
          <c:orientation val="minMax"/>
        </c:scaling>
        <c:delete val="0"/>
        <c:axPos val="b"/>
        <c:title>
          <c:tx>
            <c:rich>
              <a:bodyPr rot="0" spcFirstLastPara="1" vertOverflow="ellipsis" vert="horz" wrap="square" anchor="ctr" anchorCtr="1"/>
              <a:lstStyle/>
              <a:p>
                <a:pPr>
                  <a:defRPr sz="2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t>Reason</a:t>
                </a:r>
              </a:p>
            </c:rich>
          </c:tx>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564176512"/>
        <c:crosses val="autoZero"/>
        <c:auto val="1"/>
        <c:lblAlgn val="ctr"/>
        <c:lblOffset val="100"/>
        <c:noMultiLvlLbl val="0"/>
      </c:catAx>
      <c:valAx>
        <c:axId val="-15641765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t>Percentage no of Students</a:t>
                </a:r>
              </a:p>
            </c:rich>
          </c:tx>
          <c:overlay val="0"/>
          <c:spPr>
            <a:noFill/>
            <a:ln>
              <a:noFill/>
            </a:ln>
            <a:effectLst/>
          </c:spPr>
          <c:txPr>
            <a:bodyPr rot="-5400000" spcFirstLastPara="1" vertOverflow="ellipsis" vert="horz" wrap="square" anchor="ctr" anchorCtr="1"/>
            <a:lstStyle/>
            <a:p>
              <a:pPr>
                <a:defRPr sz="2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564179232"/>
        <c:crosses val="autoZero"/>
        <c:crossBetween val="between"/>
      </c:valAx>
      <c:spPr>
        <a:noFill/>
        <a:ln>
          <a:noFill/>
        </a:ln>
        <a:effectLst/>
      </c:spPr>
    </c:plotArea>
    <c:plotVisOnly val="1"/>
    <c:dispBlanksAs val="gap"/>
    <c:showDLblsOverMax val="0"/>
  </c:chart>
  <c:spPr>
    <a:noFill/>
    <a:ln>
      <a:noFill/>
    </a:ln>
    <a:effectLst/>
  </c:spPr>
  <c:txPr>
    <a:bodyPr/>
    <a:lstStyle/>
    <a:p>
      <a:pPr>
        <a:defRPr sz="2400">
          <a:latin typeface="Times New Roman" panose="02020603050405020304" pitchFamily="18" charset="0"/>
          <a:cs typeface="Times New Roman" panose="02020603050405020304" pitchFamily="18" charset="0"/>
        </a:defRPr>
      </a:pPr>
      <a:endParaRPr lang="en-US"/>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880" b="1" i="0" u="none" strike="noStrike" kern="1200" cap="all"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400" b="0" dirty="0" smtClean="0"/>
              <a:t>Reasons </a:t>
            </a:r>
            <a:r>
              <a:rPr lang="en-US" sz="2400" b="0" dirty="0"/>
              <a:t>for attending private tuition classes by G.C.E (A/L) students in</a:t>
            </a:r>
          </a:p>
          <a:p>
            <a:pPr>
              <a:defRPr/>
            </a:pPr>
            <a:r>
              <a:rPr lang="en-US" sz="2400" b="0" dirty="0"/>
              <a:t> Public schools</a:t>
            </a:r>
          </a:p>
        </c:rich>
      </c:tx>
      <c:layout>
        <c:manualLayout>
          <c:xMode val="edge"/>
          <c:yMode val="edge"/>
          <c:x val="0.15523935395853314"/>
          <c:y val="0"/>
        </c:manualLayout>
      </c:layout>
      <c:overlay val="0"/>
      <c:spPr>
        <a:noFill/>
        <a:ln>
          <a:noFill/>
        </a:ln>
        <a:effectLst/>
      </c:spPr>
      <c:txPr>
        <a:bodyPr rot="0" spcFirstLastPara="1" vertOverflow="ellipsis" vert="horz" wrap="square" anchor="ctr" anchorCtr="1"/>
        <a:lstStyle/>
        <a:p>
          <a:pPr>
            <a:defRPr sz="2880" b="1" i="0" u="none" strike="noStrike" kern="1200" cap="all"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pieChart>
        <c:varyColors val="1"/>
        <c:ser>
          <c:idx val="0"/>
          <c:order val="0"/>
          <c:dPt>
            <c:idx val="0"/>
            <c:bubble3D val="0"/>
            <c:spPr>
              <a:solidFill>
                <a:srgbClr val="FFFF66"/>
              </a:solidFill>
              <a:ln>
                <a:noFill/>
              </a:ln>
              <a:effectLst>
                <a:outerShdw blurRad="63500" sx="102000" sy="102000" algn="ctr" rotWithShape="0">
                  <a:prstClr val="black">
                    <a:alpha val="20000"/>
                  </a:prstClr>
                </a:outerShdw>
              </a:effectLst>
            </c:spPr>
          </c:dPt>
          <c:dPt>
            <c:idx val="1"/>
            <c:bubble3D val="0"/>
            <c:spPr>
              <a:solidFill>
                <a:srgbClr val="C00000"/>
              </a:solidFill>
              <a:ln>
                <a:noFill/>
              </a:ln>
              <a:effectLst>
                <a:outerShdw blurRad="63500" sx="102000" sy="102000" algn="ctr" rotWithShape="0">
                  <a:prstClr val="black">
                    <a:alpha val="20000"/>
                  </a:prstClr>
                </a:outerShdw>
              </a:effectLst>
            </c:spPr>
          </c:dPt>
          <c:dPt>
            <c:idx val="2"/>
            <c:bubble3D val="0"/>
            <c:spPr>
              <a:solidFill>
                <a:srgbClr val="CCFF66"/>
              </a:solidFill>
              <a:ln>
                <a:noFill/>
              </a:ln>
              <a:effectLst>
                <a:outerShdw blurRad="63500" sx="102000" sy="102000" algn="ctr" rotWithShape="0">
                  <a:prstClr val="black">
                    <a:alpha val="20000"/>
                  </a:prstClr>
                </a:outerShdw>
              </a:effectLst>
            </c:spPr>
          </c:dPt>
          <c:dPt>
            <c:idx val="3"/>
            <c:bubble3D val="0"/>
            <c:spPr>
              <a:solidFill>
                <a:srgbClr val="7030A0"/>
              </a:solidFill>
              <a:ln>
                <a:noFill/>
              </a:ln>
              <a:effectLst>
                <a:outerShdw blurRad="63500" sx="102000" sy="102000" algn="ctr" rotWithShape="0">
                  <a:prstClr val="black">
                    <a:alpha val="20000"/>
                  </a:prstClr>
                </a:outerShdw>
              </a:effectLst>
            </c:spPr>
          </c:dPt>
          <c:dPt>
            <c:idx val="4"/>
            <c:bubble3D val="0"/>
            <c:spPr>
              <a:solidFill>
                <a:schemeClr val="accent5"/>
              </a:solidFill>
              <a:ln>
                <a:noFill/>
              </a:ln>
              <a:effectLst>
                <a:outerShdw blurRad="63500" sx="102000" sy="102000" algn="ctr" rotWithShape="0">
                  <a:prstClr val="black">
                    <a:alpha val="20000"/>
                  </a:prstClr>
                </a:outerShdw>
              </a:effectLst>
            </c:spPr>
          </c:dPt>
          <c:dPt>
            <c:idx val="5"/>
            <c:bubble3D val="0"/>
            <c:spPr>
              <a:solidFill>
                <a:schemeClr val="accent6"/>
              </a:solidFill>
              <a:ln>
                <a:noFill/>
              </a:ln>
              <a:effectLst>
                <a:outerShdw blurRad="63500" sx="102000" sy="102000" algn="ctr" rotWithShape="0">
                  <a:prstClr val="black">
                    <a:alpha val="20000"/>
                  </a:prstClr>
                </a:outerShdw>
              </a:effectLst>
            </c:spPr>
          </c:dPt>
          <c:dPt>
            <c:idx val="6"/>
            <c:bubble3D val="0"/>
            <c:spPr>
              <a:solidFill>
                <a:schemeClr val="tx2">
                  <a:lumMod val="50000"/>
                </a:schemeClr>
              </a:solidFill>
              <a:ln>
                <a:noFill/>
              </a:ln>
              <a:effectLst>
                <a:outerShdw blurRad="63500" sx="102000" sy="102000" algn="ctr" rotWithShape="0">
                  <a:prstClr val="black">
                    <a:alpha val="20000"/>
                  </a:prstClr>
                </a:outerShdw>
              </a:effectLst>
            </c:spPr>
          </c:dPt>
          <c:dPt>
            <c:idx val="7"/>
            <c:bubble3D val="0"/>
            <c:spPr>
              <a:solidFill>
                <a:schemeClr val="accent2">
                  <a:lumMod val="60000"/>
                </a:schemeClr>
              </a:solidFill>
              <a:ln>
                <a:noFill/>
              </a:ln>
              <a:effectLst>
                <a:outerShdw blurRad="63500" sx="102000" sy="102000" algn="ctr" rotWithShape="0">
                  <a:prstClr val="black">
                    <a:alpha val="20000"/>
                  </a:prstClr>
                </a:outerShdw>
              </a:effectLst>
            </c:spPr>
          </c:dPt>
          <c:dPt>
            <c:idx val="8"/>
            <c:bubble3D val="0"/>
            <c:spPr>
              <a:solidFill>
                <a:srgbClr val="00B050"/>
              </a:solidFill>
              <a:ln>
                <a:noFill/>
              </a:ln>
              <a:effectLst>
                <a:outerShdw blurRad="63500" sx="102000" sy="102000" algn="ctr" rotWithShape="0">
                  <a:prstClr val="black">
                    <a:alpha val="20000"/>
                  </a:prstClr>
                </a:outerShdw>
              </a:effectLst>
            </c:spPr>
          </c:dPt>
          <c:dPt>
            <c:idx val="9"/>
            <c:bubble3D val="0"/>
            <c:spPr>
              <a:solidFill>
                <a:srgbClr val="0070C0"/>
              </a:solidFill>
              <a:ln>
                <a:noFill/>
              </a:ln>
              <a:effectLst>
                <a:outerShdw blurRad="63500" sx="102000" sy="102000" algn="ctr" rotWithShape="0">
                  <a:prstClr val="black">
                    <a:alpha val="20000"/>
                  </a:prstClr>
                </a:outerShdw>
              </a:effectLst>
            </c:spPr>
          </c:dPt>
          <c:dLbls>
            <c:dLbl>
              <c:idx val="0"/>
              <c:layout>
                <c:manualLayout>
                  <c:x val="-3.0745577841750815E-2"/>
                  <c:y val="0"/>
                </c:manualLayout>
              </c:layout>
              <c:spPr>
                <a:noFill/>
                <a:ln>
                  <a:noFill/>
                </a:ln>
                <a:effectLst/>
              </c:spPr>
              <c:txPr>
                <a:bodyPr rot="0" spcFirstLastPara="1" vertOverflow="ellipsis" vert="horz" wrap="square" anchor="ctr" anchorCtr="1"/>
                <a:lstStyle/>
                <a:p>
                  <a:pPr>
                    <a:defRPr sz="2400" b="1" i="0" u="none" strike="noStrike" kern="1200" spc="0" baseline="0">
                      <a:solidFill>
                        <a:schemeClr val="accent1"/>
                      </a:solidFill>
                      <a:latin typeface="Times New Roman" panose="02020603050405020304" pitchFamily="18" charset="0"/>
                      <a:ea typeface="+mn-ea"/>
                      <a:cs typeface="Times New Roman" panose="02020603050405020304" pitchFamily="18"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dLbl>
              <c:idx val="1"/>
              <c:spPr>
                <a:noFill/>
                <a:ln>
                  <a:noFill/>
                </a:ln>
                <a:effectLst/>
              </c:spPr>
              <c:txPr>
                <a:bodyPr rot="0" spcFirstLastPara="1" vertOverflow="ellipsis" vert="horz" wrap="square" anchor="ctr" anchorCtr="1"/>
                <a:lstStyle/>
                <a:p>
                  <a:pPr>
                    <a:defRPr sz="2400" b="1" i="0" u="none" strike="noStrike" kern="1200" spc="0" baseline="0">
                      <a:solidFill>
                        <a:schemeClr val="accent2"/>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0"/>
              <c:showCatName val="1"/>
              <c:showSerName val="0"/>
              <c:showPercent val="1"/>
              <c:showBubbleSize val="0"/>
            </c:dLbl>
            <c:dLbl>
              <c:idx val="2"/>
              <c:spPr>
                <a:noFill/>
                <a:ln>
                  <a:noFill/>
                </a:ln>
                <a:effectLst/>
              </c:spPr>
              <c:txPr>
                <a:bodyPr rot="0" spcFirstLastPara="1" vertOverflow="ellipsis" vert="horz" wrap="square" anchor="ctr" anchorCtr="1"/>
                <a:lstStyle/>
                <a:p>
                  <a:pPr>
                    <a:defRPr sz="2400" b="1" i="0" u="none" strike="noStrike" kern="1200" spc="0" baseline="0">
                      <a:solidFill>
                        <a:schemeClr val="accent3"/>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0"/>
              <c:showCatName val="1"/>
              <c:showSerName val="0"/>
              <c:showPercent val="1"/>
              <c:showBubbleSize val="0"/>
            </c:dLbl>
            <c:dLbl>
              <c:idx val="3"/>
              <c:spPr>
                <a:noFill/>
                <a:ln>
                  <a:noFill/>
                </a:ln>
                <a:effectLst/>
              </c:spPr>
              <c:txPr>
                <a:bodyPr rot="0" spcFirstLastPara="1" vertOverflow="ellipsis" vert="horz" wrap="square" anchor="ctr" anchorCtr="1"/>
                <a:lstStyle/>
                <a:p>
                  <a:pPr>
                    <a:defRPr sz="2400" b="1" i="0" u="none" strike="noStrike" kern="1200" spc="0" baseline="0">
                      <a:solidFill>
                        <a:schemeClr val="accent4"/>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0"/>
              <c:showCatName val="1"/>
              <c:showSerName val="0"/>
              <c:showPercent val="1"/>
              <c:showBubbleSize val="0"/>
            </c:dLbl>
            <c:dLbl>
              <c:idx val="4"/>
              <c:spPr>
                <a:noFill/>
                <a:ln>
                  <a:noFill/>
                </a:ln>
                <a:effectLst/>
              </c:spPr>
              <c:txPr>
                <a:bodyPr rot="0" spcFirstLastPara="1" vertOverflow="ellipsis" vert="horz" wrap="square" anchor="ctr" anchorCtr="1"/>
                <a:lstStyle/>
                <a:p>
                  <a:pPr>
                    <a:defRPr sz="2400" b="1" i="0" u="none" strike="noStrike" kern="1200" spc="0" baseline="0">
                      <a:solidFill>
                        <a:schemeClr val="accent5"/>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0"/>
              <c:showCatName val="1"/>
              <c:showSerName val="0"/>
              <c:showPercent val="1"/>
              <c:showBubbleSize val="0"/>
            </c:dLbl>
            <c:dLbl>
              <c:idx val="5"/>
              <c:spPr>
                <a:noFill/>
                <a:ln>
                  <a:noFill/>
                </a:ln>
                <a:effectLst/>
              </c:spPr>
              <c:txPr>
                <a:bodyPr rot="0" spcFirstLastPara="1" vertOverflow="ellipsis" vert="horz" wrap="square" anchor="ctr" anchorCtr="1"/>
                <a:lstStyle/>
                <a:p>
                  <a:pPr>
                    <a:defRPr sz="2400" b="1" i="0" u="none" strike="noStrike" kern="1200" spc="0" baseline="0">
                      <a:solidFill>
                        <a:schemeClr val="accent6"/>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0"/>
              <c:showCatName val="1"/>
              <c:showSerName val="0"/>
              <c:showPercent val="1"/>
              <c:showBubbleSize val="0"/>
            </c:dLbl>
            <c:dLbl>
              <c:idx val="6"/>
              <c:spPr>
                <a:noFill/>
                <a:ln>
                  <a:noFill/>
                </a:ln>
                <a:effectLst/>
              </c:spPr>
              <c:txPr>
                <a:bodyPr rot="0" spcFirstLastPara="1" vertOverflow="ellipsis" vert="horz" wrap="square" anchor="ctr" anchorCtr="1"/>
                <a:lstStyle/>
                <a:p>
                  <a:pPr>
                    <a:defRPr sz="2400" b="1" i="0" u="none" strike="noStrike" kern="1200" spc="0" baseline="0">
                      <a:solidFill>
                        <a:schemeClr val="accent1">
                          <a:lumMod val="60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0"/>
              <c:showCatName val="1"/>
              <c:showSerName val="0"/>
              <c:showPercent val="1"/>
              <c:showBubbleSize val="0"/>
            </c:dLbl>
            <c:dLbl>
              <c:idx val="7"/>
              <c:spPr>
                <a:noFill/>
                <a:ln>
                  <a:noFill/>
                </a:ln>
                <a:effectLst/>
              </c:spPr>
              <c:txPr>
                <a:bodyPr rot="0" spcFirstLastPara="1" vertOverflow="ellipsis" vert="horz" wrap="square" anchor="ctr" anchorCtr="1"/>
                <a:lstStyle/>
                <a:p>
                  <a:pPr>
                    <a:defRPr sz="2400" b="1" i="0" u="none" strike="noStrike" kern="1200" spc="0" baseline="0">
                      <a:solidFill>
                        <a:schemeClr val="accent2">
                          <a:lumMod val="60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0"/>
              <c:showCatName val="1"/>
              <c:showSerName val="0"/>
              <c:showPercent val="1"/>
              <c:showBubbleSize val="0"/>
            </c:dLbl>
            <c:dLbl>
              <c:idx val="8"/>
              <c:spPr>
                <a:noFill/>
                <a:ln>
                  <a:noFill/>
                </a:ln>
                <a:effectLst/>
              </c:spPr>
              <c:txPr>
                <a:bodyPr rot="0" spcFirstLastPara="1" vertOverflow="ellipsis" vert="horz" wrap="square" anchor="ctr" anchorCtr="1"/>
                <a:lstStyle/>
                <a:p>
                  <a:pPr>
                    <a:defRPr sz="2400" b="1" i="0" u="none" strike="noStrike" kern="1200" spc="0" baseline="0">
                      <a:solidFill>
                        <a:schemeClr val="accent3">
                          <a:lumMod val="60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0"/>
              <c:showCatName val="1"/>
              <c:showSerName val="0"/>
              <c:showPercent val="1"/>
              <c:showBubbleSize val="0"/>
            </c:dLbl>
            <c:dLbl>
              <c:idx val="9"/>
              <c:layout>
                <c:manualLayout>
                  <c:x val="2.4596462273400652E-2"/>
                  <c:y val="0"/>
                </c:manualLayout>
              </c:layout>
              <c:spPr>
                <a:noFill/>
                <a:ln>
                  <a:noFill/>
                </a:ln>
                <a:effectLst/>
              </c:spPr>
              <c:txPr>
                <a:bodyPr rot="0" spcFirstLastPara="1" vertOverflow="ellipsis" vert="horz" wrap="square" anchor="ctr" anchorCtr="1"/>
                <a:lstStyle/>
                <a:p>
                  <a:pPr>
                    <a:defRPr sz="2400" b="1" i="0" u="none" strike="noStrike" kern="1200" spc="0" baseline="0">
                      <a:solidFill>
                        <a:schemeClr val="accent4">
                          <a:lumMod val="60000"/>
                        </a:schemeClr>
                      </a:solidFill>
                      <a:latin typeface="Times New Roman" panose="02020603050405020304" pitchFamily="18" charset="0"/>
                      <a:ea typeface="+mn-ea"/>
                      <a:cs typeface="Times New Roman" panose="02020603050405020304" pitchFamily="18"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Resons!$C$2:$C$11</c:f>
              <c:strCache>
                <c:ptCount val="10"/>
                <c:pt idx="0">
                  <c:v>R10</c:v>
                </c:pt>
                <c:pt idx="1">
                  <c:v>R9</c:v>
                </c:pt>
                <c:pt idx="2">
                  <c:v>R6</c:v>
                </c:pt>
                <c:pt idx="3">
                  <c:v>R5</c:v>
                </c:pt>
                <c:pt idx="4">
                  <c:v>R1</c:v>
                </c:pt>
                <c:pt idx="5">
                  <c:v>R2</c:v>
                </c:pt>
                <c:pt idx="6">
                  <c:v>R8</c:v>
                </c:pt>
                <c:pt idx="7">
                  <c:v>R3</c:v>
                </c:pt>
                <c:pt idx="8">
                  <c:v>R4</c:v>
                </c:pt>
                <c:pt idx="9">
                  <c:v>R7</c:v>
                </c:pt>
              </c:strCache>
            </c:strRef>
          </c:cat>
          <c:val>
            <c:numRef>
              <c:f>Resons!$D$2:$D$11</c:f>
              <c:numCache>
                <c:formatCode>General</c:formatCode>
                <c:ptCount val="10"/>
                <c:pt idx="0">
                  <c:v>5</c:v>
                </c:pt>
                <c:pt idx="1">
                  <c:v>9</c:v>
                </c:pt>
                <c:pt idx="2">
                  <c:v>22</c:v>
                </c:pt>
                <c:pt idx="3">
                  <c:v>32</c:v>
                </c:pt>
                <c:pt idx="4">
                  <c:v>65</c:v>
                </c:pt>
                <c:pt idx="5">
                  <c:v>65</c:v>
                </c:pt>
                <c:pt idx="6">
                  <c:v>95</c:v>
                </c:pt>
                <c:pt idx="7">
                  <c:v>111</c:v>
                </c:pt>
                <c:pt idx="8">
                  <c:v>149</c:v>
                </c:pt>
                <c:pt idx="9">
                  <c:v>171</c:v>
                </c:pt>
              </c:numCache>
            </c:numRef>
          </c:val>
        </c:ser>
        <c:dLbls>
          <c:dLblPos val="outEnd"/>
          <c:showLegendKey val="0"/>
          <c:showVal val="0"/>
          <c:showCatName val="0"/>
          <c:showSerName val="0"/>
          <c:showPercent val="1"/>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solidFill>
        <a:sysClr val="window" lastClr="FFFFFF">
          <a:lumMod val="85000"/>
        </a:sysClr>
      </a:solidFill>
      <a:round/>
    </a:ln>
    <a:effectLst/>
  </c:spPr>
  <c:txPr>
    <a:bodyPr/>
    <a:lstStyle/>
    <a:p>
      <a:pPr>
        <a:defRPr sz="2400">
          <a:latin typeface="Times New Roman" panose="02020603050405020304" pitchFamily="18" charset="0"/>
          <a:cs typeface="Times New Roman" panose="02020603050405020304" pitchFamily="18" charset="0"/>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drawing1.xml><?xml version="1.0" encoding="utf-8"?>
<c:userShapes xmlns:c="http://schemas.openxmlformats.org/drawingml/2006/chart">
  <cdr:relSizeAnchor xmlns:cdr="http://schemas.openxmlformats.org/drawingml/2006/chartDrawing">
    <cdr:from>
      <cdr:x>0.87042</cdr:x>
      <cdr:y>0.90777</cdr:y>
    </cdr:from>
    <cdr:to>
      <cdr:x>0.98498</cdr:x>
      <cdr:y>1</cdr:y>
    </cdr:to>
    <cdr:sp macro="" textlink="">
      <cdr:nvSpPr>
        <cdr:cNvPr id="2" name="TextBox 1"/>
        <cdr:cNvSpPr txBox="1"/>
      </cdr:nvSpPr>
      <cdr:spPr>
        <a:xfrm xmlns:a="http://schemas.openxmlformats.org/drawingml/2006/main">
          <a:off x="9442365" y="4678546"/>
          <a:ext cx="1242759" cy="47534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dirty="0"/>
            <a:t>n=118</a:t>
          </a:r>
        </a:p>
      </cdr:txBody>
    </cdr:sp>
  </cdr:relSizeAnchor>
</c:userShapes>
</file>

<file path=ppt/drawings/drawing2.xml><?xml version="1.0" encoding="utf-8"?>
<c:userShapes xmlns:c="http://schemas.openxmlformats.org/drawingml/2006/chart">
  <cdr:relSizeAnchor xmlns:cdr="http://schemas.openxmlformats.org/drawingml/2006/chartDrawing">
    <cdr:from>
      <cdr:x>0.84012</cdr:x>
      <cdr:y>0.88315</cdr:y>
    </cdr:from>
    <cdr:to>
      <cdr:x>0.93543</cdr:x>
      <cdr:y>0.95281</cdr:y>
    </cdr:to>
    <cdr:sp macro="" textlink="">
      <cdr:nvSpPr>
        <cdr:cNvPr id="2" name="TextBox 1"/>
        <cdr:cNvSpPr txBox="1"/>
      </cdr:nvSpPr>
      <cdr:spPr>
        <a:xfrm xmlns:a="http://schemas.openxmlformats.org/drawingml/2006/main">
          <a:off x="5205413" y="3743325"/>
          <a:ext cx="590550" cy="2952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n=276</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D37597-57EA-4688-892B-FFFF4AE1BF0D}"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36D77-330C-42DD-A09B-4256672A03C9}" type="slidenum">
              <a:rPr lang="en-US" smtClean="0"/>
              <a:t>‹#›</a:t>
            </a:fld>
            <a:endParaRPr lang="en-US"/>
          </a:p>
        </p:txBody>
      </p:sp>
    </p:spTree>
    <p:extLst>
      <p:ext uri="{BB962C8B-B14F-4D97-AF65-F5344CB8AC3E}">
        <p14:creationId xmlns:p14="http://schemas.microsoft.com/office/powerpoint/2010/main" val="2322902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D37597-57EA-4688-892B-FFFF4AE1BF0D}"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36D77-330C-42DD-A09B-4256672A03C9}" type="slidenum">
              <a:rPr lang="en-US" smtClean="0"/>
              <a:t>‹#›</a:t>
            </a:fld>
            <a:endParaRPr lang="en-US"/>
          </a:p>
        </p:txBody>
      </p:sp>
    </p:spTree>
    <p:extLst>
      <p:ext uri="{BB962C8B-B14F-4D97-AF65-F5344CB8AC3E}">
        <p14:creationId xmlns:p14="http://schemas.microsoft.com/office/powerpoint/2010/main" val="720797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D37597-57EA-4688-892B-FFFF4AE1BF0D}"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36D77-330C-42DD-A09B-4256672A03C9}" type="slidenum">
              <a:rPr lang="en-US" smtClean="0"/>
              <a:t>‹#›</a:t>
            </a:fld>
            <a:endParaRPr lang="en-US"/>
          </a:p>
        </p:txBody>
      </p:sp>
    </p:spTree>
    <p:extLst>
      <p:ext uri="{BB962C8B-B14F-4D97-AF65-F5344CB8AC3E}">
        <p14:creationId xmlns:p14="http://schemas.microsoft.com/office/powerpoint/2010/main" val="71769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D37597-57EA-4688-892B-FFFF4AE1BF0D}"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36D77-330C-42DD-A09B-4256672A03C9}" type="slidenum">
              <a:rPr lang="en-US" smtClean="0"/>
              <a:t>‹#›</a:t>
            </a:fld>
            <a:endParaRPr lang="en-US"/>
          </a:p>
        </p:txBody>
      </p:sp>
    </p:spTree>
    <p:extLst>
      <p:ext uri="{BB962C8B-B14F-4D97-AF65-F5344CB8AC3E}">
        <p14:creationId xmlns:p14="http://schemas.microsoft.com/office/powerpoint/2010/main" val="2287769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D37597-57EA-4688-892B-FFFF4AE1BF0D}"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36D77-330C-42DD-A09B-4256672A03C9}" type="slidenum">
              <a:rPr lang="en-US" smtClean="0"/>
              <a:t>‹#›</a:t>
            </a:fld>
            <a:endParaRPr lang="en-US"/>
          </a:p>
        </p:txBody>
      </p:sp>
    </p:spTree>
    <p:extLst>
      <p:ext uri="{BB962C8B-B14F-4D97-AF65-F5344CB8AC3E}">
        <p14:creationId xmlns:p14="http://schemas.microsoft.com/office/powerpoint/2010/main" val="1436704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D37597-57EA-4688-892B-FFFF4AE1BF0D}" type="datetimeFigureOut">
              <a:rPr lang="en-US" smtClean="0"/>
              <a:t>9/22/2019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36D77-330C-42DD-A09B-4256672A03C9}" type="slidenum">
              <a:rPr lang="en-US" smtClean="0"/>
              <a:t>‹#›</a:t>
            </a:fld>
            <a:endParaRPr lang="en-US"/>
          </a:p>
        </p:txBody>
      </p:sp>
    </p:spTree>
    <p:extLst>
      <p:ext uri="{BB962C8B-B14F-4D97-AF65-F5344CB8AC3E}">
        <p14:creationId xmlns:p14="http://schemas.microsoft.com/office/powerpoint/2010/main" val="2449262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D37597-57EA-4688-892B-FFFF4AE1BF0D}" type="datetimeFigureOut">
              <a:rPr lang="en-US" smtClean="0"/>
              <a:t>9/22/2019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336D77-330C-42DD-A09B-4256672A03C9}" type="slidenum">
              <a:rPr lang="en-US" smtClean="0"/>
              <a:t>‹#›</a:t>
            </a:fld>
            <a:endParaRPr lang="en-US"/>
          </a:p>
        </p:txBody>
      </p:sp>
    </p:spTree>
    <p:extLst>
      <p:ext uri="{BB962C8B-B14F-4D97-AF65-F5344CB8AC3E}">
        <p14:creationId xmlns:p14="http://schemas.microsoft.com/office/powerpoint/2010/main" val="1044683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D37597-57EA-4688-892B-FFFF4AE1BF0D}" type="datetimeFigureOut">
              <a:rPr lang="en-US" smtClean="0"/>
              <a:t>9/22/2019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336D77-330C-42DD-A09B-4256672A03C9}" type="slidenum">
              <a:rPr lang="en-US" smtClean="0"/>
              <a:t>‹#›</a:t>
            </a:fld>
            <a:endParaRPr lang="en-US"/>
          </a:p>
        </p:txBody>
      </p:sp>
    </p:spTree>
    <p:extLst>
      <p:ext uri="{BB962C8B-B14F-4D97-AF65-F5344CB8AC3E}">
        <p14:creationId xmlns:p14="http://schemas.microsoft.com/office/powerpoint/2010/main" val="56372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D37597-57EA-4688-892B-FFFF4AE1BF0D}" type="datetimeFigureOut">
              <a:rPr lang="en-US" smtClean="0"/>
              <a:t>9/22/2019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336D77-330C-42DD-A09B-4256672A03C9}" type="slidenum">
              <a:rPr lang="en-US" smtClean="0"/>
              <a:t>‹#›</a:t>
            </a:fld>
            <a:endParaRPr lang="en-US"/>
          </a:p>
        </p:txBody>
      </p:sp>
    </p:spTree>
    <p:extLst>
      <p:ext uri="{BB962C8B-B14F-4D97-AF65-F5344CB8AC3E}">
        <p14:creationId xmlns:p14="http://schemas.microsoft.com/office/powerpoint/2010/main" val="862667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D37597-57EA-4688-892B-FFFF4AE1BF0D}" type="datetimeFigureOut">
              <a:rPr lang="en-US" smtClean="0"/>
              <a:t>9/22/2019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36D77-330C-42DD-A09B-4256672A03C9}" type="slidenum">
              <a:rPr lang="en-US" smtClean="0"/>
              <a:t>‹#›</a:t>
            </a:fld>
            <a:endParaRPr lang="en-US"/>
          </a:p>
        </p:txBody>
      </p:sp>
    </p:spTree>
    <p:extLst>
      <p:ext uri="{BB962C8B-B14F-4D97-AF65-F5344CB8AC3E}">
        <p14:creationId xmlns:p14="http://schemas.microsoft.com/office/powerpoint/2010/main" val="199214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D37597-57EA-4688-892B-FFFF4AE1BF0D}" type="datetimeFigureOut">
              <a:rPr lang="en-US" smtClean="0"/>
              <a:t>9/22/2019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36D77-330C-42DD-A09B-4256672A03C9}" type="slidenum">
              <a:rPr lang="en-US" smtClean="0"/>
              <a:t>‹#›</a:t>
            </a:fld>
            <a:endParaRPr lang="en-US"/>
          </a:p>
        </p:txBody>
      </p:sp>
    </p:spTree>
    <p:extLst>
      <p:ext uri="{BB962C8B-B14F-4D97-AF65-F5344CB8AC3E}">
        <p14:creationId xmlns:p14="http://schemas.microsoft.com/office/powerpoint/2010/main" val="3853683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D37597-57EA-4688-892B-FFFF4AE1BF0D}" type="datetimeFigureOut">
              <a:rPr lang="en-US" smtClean="0"/>
              <a:t>9/22/2019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336D77-330C-42DD-A09B-4256672A03C9}" type="slidenum">
              <a:rPr lang="en-US" smtClean="0"/>
              <a:t>‹#›</a:t>
            </a:fld>
            <a:endParaRPr lang="en-US"/>
          </a:p>
        </p:txBody>
      </p:sp>
    </p:spTree>
    <p:extLst>
      <p:ext uri="{BB962C8B-B14F-4D97-AF65-F5344CB8AC3E}">
        <p14:creationId xmlns:p14="http://schemas.microsoft.com/office/powerpoint/2010/main" val="2081339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44341" y="782833"/>
            <a:ext cx="7773282" cy="3334246"/>
          </a:xfrm>
          <a:prstGeom prst="rect">
            <a:avLst/>
          </a:prstGeom>
        </p:spPr>
        <p:txBody>
          <a:bodyPr wrap="none">
            <a:spAutoFit/>
          </a:bodyPr>
          <a:lstStyle/>
          <a:p>
            <a:pPr algn="ctr">
              <a:lnSpc>
                <a:spcPct val="115000"/>
              </a:lnSpc>
              <a:spcAft>
                <a:spcPts val="800"/>
              </a:spcAft>
            </a:pPr>
            <a:r>
              <a:rPr lang="en-US" sz="3200" b="1" dirty="0" smtClean="0">
                <a:effectLst/>
                <a:latin typeface="Times New Roman" panose="02020603050405020304" pitchFamily="18" charset="0"/>
                <a:ea typeface="Calibri" panose="020F0502020204030204" pitchFamily="34" charset="0"/>
                <a:cs typeface="Iskoola Pota"/>
              </a:rPr>
              <a:t>Public education versus private tutoring in </a:t>
            </a:r>
          </a:p>
          <a:p>
            <a:pPr algn="just">
              <a:lnSpc>
                <a:spcPct val="115000"/>
              </a:lnSpc>
              <a:spcAft>
                <a:spcPts val="800"/>
              </a:spcAft>
            </a:pPr>
            <a:r>
              <a:rPr lang="en-US" sz="3200" b="1" dirty="0" smtClean="0">
                <a:effectLst/>
                <a:latin typeface="Times New Roman" panose="02020603050405020304" pitchFamily="18" charset="0"/>
                <a:ea typeface="Calibri" panose="020F0502020204030204" pitchFamily="34" charset="0"/>
                <a:cs typeface="Iskoola Pota"/>
              </a:rPr>
              <a:t>Sri Lanka: who is contributing more?</a:t>
            </a:r>
          </a:p>
          <a:p>
            <a:pPr algn="just">
              <a:lnSpc>
                <a:spcPct val="115000"/>
              </a:lnSpc>
              <a:spcAft>
                <a:spcPts val="800"/>
              </a:spcAft>
            </a:pPr>
            <a:endParaRPr lang="en-US" sz="3200" b="1" dirty="0">
              <a:latin typeface="Times New Roman" panose="02020603050405020304" pitchFamily="18" charset="0"/>
              <a:ea typeface="Calibri" panose="020F0502020204030204" pitchFamily="34" charset="0"/>
              <a:cs typeface="Iskoola Pota"/>
            </a:endParaRPr>
          </a:p>
          <a:p>
            <a:pPr algn="ctr">
              <a:lnSpc>
                <a:spcPct val="115000"/>
              </a:lnSpc>
              <a:spcAft>
                <a:spcPts val="800"/>
              </a:spcAft>
            </a:pPr>
            <a:r>
              <a:rPr lang="en-US" sz="3200" b="1" dirty="0" smtClean="0">
                <a:effectLst/>
                <a:latin typeface="Times New Roman" panose="02020603050405020304" pitchFamily="18" charset="0"/>
                <a:ea typeface="Calibri" panose="020F0502020204030204" pitchFamily="34" charset="0"/>
                <a:cs typeface="Iskoola Pota"/>
              </a:rPr>
              <a:t> by</a:t>
            </a:r>
          </a:p>
          <a:p>
            <a:pPr algn="ctr">
              <a:lnSpc>
                <a:spcPct val="115000"/>
              </a:lnSpc>
              <a:spcAft>
                <a:spcPts val="800"/>
              </a:spcAft>
            </a:pPr>
            <a:r>
              <a:rPr lang="en-US" sz="3200" b="1" dirty="0">
                <a:latin typeface="Times New Roman" panose="02020603050405020304" pitchFamily="18" charset="0"/>
                <a:ea typeface="Calibri" panose="020F0502020204030204" pitchFamily="34" charset="0"/>
                <a:cs typeface="Iskoola Pota"/>
              </a:rPr>
              <a:t> </a:t>
            </a:r>
            <a:r>
              <a:rPr lang="en-US" sz="3200" b="1" dirty="0" smtClean="0">
                <a:latin typeface="Times New Roman" panose="02020603050405020304" pitchFamily="18" charset="0"/>
                <a:ea typeface="Calibri" panose="020F0502020204030204" pitchFamily="34" charset="0"/>
                <a:cs typeface="Iskoola Pota"/>
              </a:rPr>
              <a:t>Tikiri </a:t>
            </a:r>
            <a:r>
              <a:rPr lang="en-US" sz="3200" b="1" dirty="0" err="1" smtClean="0">
                <a:latin typeface="Times New Roman" panose="02020603050405020304" pitchFamily="18" charset="0"/>
                <a:ea typeface="Calibri" panose="020F0502020204030204" pitchFamily="34" charset="0"/>
                <a:cs typeface="Iskoola Pota"/>
              </a:rPr>
              <a:t>Nimal</a:t>
            </a:r>
            <a:r>
              <a:rPr lang="en-US" sz="3200" b="1" dirty="0" smtClean="0">
                <a:latin typeface="Times New Roman" panose="02020603050405020304" pitchFamily="18" charset="0"/>
                <a:ea typeface="Calibri" panose="020F0502020204030204" pitchFamily="34" charset="0"/>
                <a:cs typeface="Iskoola Pota"/>
              </a:rPr>
              <a:t> </a:t>
            </a:r>
            <a:r>
              <a:rPr lang="en-US" sz="3200" b="1" dirty="0" err="1" smtClean="0">
                <a:latin typeface="Times New Roman" panose="02020603050405020304" pitchFamily="18" charset="0"/>
                <a:ea typeface="Calibri" panose="020F0502020204030204" pitchFamily="34" charset="0"/>
                <a:cs typeface="Iskoola Pota"/>
              </a:rPr>
              <a:t>Herath</a:t>
            </a:r>
            <a:endParaRPr lang="en-US" sz="3200" dirty="0">
              <a:effectLst/>
              <a:latin typeface="Calibri" panose="020F0502020204030204" pitchFamily="34" charset="0"/>
              <a:ea typeface="Calibri" panose="020F0502020204030204" pitchFamily="34" charset="0"/>
              <a:cs typeface="Iskoola Pota"/>
            </a:endParaRPr>
          </a:p>
        </p:txBody>
      </p:sp>
    </p:spTree>
    <p:extLst>
      <p:ext uri="{BB962C8B-B14F-4D97-AF65-F5344CB8AC3E}">
        <p14:creationId xmlns:p14="http://schemas.microsoft.com/office/powerpoint/2010/main" val="3191117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2341073981"/>
              </p:ext>
            </p:extLst>
          </p:nvPr>
        </p:nvGraphicFramePr>
        <p:xfrm>
          <a:off x="166254" y="0"/>
          <a:ext cx="11824855" cy="63800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81027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636" y="302780"/>
            <a:ext cx="10515600" cy="798657"/>
          </a:xfrm>
        </p:spPr>
        <p:txBody>
          <a:bodyPr/>
          <a:lstStyle/>
          <a:p>
            <a:r>
              <a:rPr lang="en-US" dirty="0" smtClean="0"/>
              <a:t>Results – demand for subjects</a:t>
            </a:r>
            <a:endParaRPr lang="en-US" dirty="0"/>
          </a:p>
        </p:txBody>
      </p:sp>
      <p:sp>
        <p:nvSpPr>
          <p:cNvPr id="4" name="Rectangle 3"/>
          <p:cNvSpPr/>
          <p:nvPr/>
        </p:nvSpPr>
        <p:spPr>
          <a:xfrm>
            <a:off x="609600" y="1392521"/>
            <a:ext cx="10702636" cy="2246769"/>
          </a:xfrm>
          <a:prstGeom prst="rect">
            <a:avLst/>
          </a:prstGeom>
        </p:spPr>
        <p:txBody>
          <a:bodyPr wrap="square">
            <a:spAutoFit/>
          </a:bodyPr>
          <a:lstStyle/>
          <a:p>
            <a:r>
              <a:rPr lang="en-US" sz="2800" dirty="0" smtClean="0">
                <a:effectLst/>
                <a:latin typeface="Times New Roman" panose="02020603050405020304" pitchFamily="18" charset="0"/>
                <a:ea typeface="Calibri" panose="020F0502020204030204" pitchFamily="34" charset="0"/>
              </a:rPr>
              <a:t>According to estimated values for quantity demanded from students in private tuition classes for each subject at G.C.E (O.L) it was found that both mathematics and sciences subjects are ranked highest. As such, higher class fee and higher demand for mathematics and science are consistent. </a:t>
            </a:r>
            <a:endParaRPr lang="en-US" sz="2800" dirty="0"/>
          </a:p>
        </p:txBody>
      </p:sp>
    </p:spTree>
    <p:extLst>
      <p:ext uri="{BB962C8B-B14F-4D97-AF65-F5344CB8AC3E}">
        <p14:creationId xmlns:p14="http://schemas.microsoft.com/office/powerpoint/2010/main" val="4222869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extLst>
              <p:ext uri="{D42A27DB-BD31-4B8C-83A1-F6EECF244321}">
                <p14:modId xmlns:p14="http://schemas.microsoft.com/office/powerpoint/2010/main" val="3819327223"/>
              </p:ext>
            </p:extLst>
          </p:nvPr>
        </p:nvGraphicFramePr>
        <p:xfrm>
          <a:off x="665019" y="1423503"/>
          <a:ext cx="10432472" cy="5081206"/>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665019" y="180522"/>
            <a:ext cx="11055926" cy="1014380"/>
          </a:xfrm>
          <a:prstGeom prst="rect">
            <a:avLst/>
          </a:prstGeom>
        </p:spPr>
        <p:txBody>
          <a:bodyPr wrap="square">
            <a:spAutoFit/>
          </a:bodyPr>
          <a:lstStyle/>
          <a:p>
            <a:pPr>
              <a:lnSpc>
                <a:spcPct val="107000"/>
              </a:lnSpc>
              <a:spcAft>
                <a:spcPts val="800"/>
              </a:spcAf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Subject-wise demand for private tutoring from G.C.E (O/L) students enrolled in public schools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2713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1945" y="0"/>
            <a:ext cx="10515600" cy="840220"/>
          </a:xfrm>
        </p:spPr>
        <p:txBody>
          <a:bodyPr>
            <a:normAutofit/>
          </a:bodyPr>
          <a:lstStyle/>
          <a:p>
            <a:r>
              <a:rPr lang="en-US" sz="3600" dirty="0" smtClean="0">
                <a:latin typeface="Times New Roman" panose="02020603050405020304" pitchFamily="18" charset="0"/>
                <a:cs typeface="Times New Roman" panose="02020603050405020304" pitchFamily="18" charset="0"/>
              </a:rPr>
              <a:t>Reasons for attending private tuition classes</a:t>
            </a:r>
            <a:endParaRPr lang="en-US" sz="3600" dirty="0">
              <a:latin typeface="Times New Roman" panose="02020603050405020304" pitchFamily="18" charset="0"/>
              <a:cs typeface="Times New Roman" panose="02020603050405020304" pitchFamily="18" charset="0"/>
            </a:endParaRPr>
          </a:p>
        </p:txBody>
      </p:sp>
      <p:sp>
        <p:nvSpPr>
          <p:cNvPr id="4" name="Rectangle 3"/>
          <p:cNvSpPr/>
          <p:nvPr/>
        </p:nvSpPr>
        <p:spPr>
          <a:xfrm>
            <a:off x="436418" y="840220"/>
            <a:ext cx="11450782" cy="830997"/>
          </a:xfrm>
          <a:prstGeom prst="rect">
            <a:avLst/>
          </a:prstGeom>
        </p:spPr>
        <p:txBody>
          <a:bodyPr wrap="square">
            <a:spAutoFit/>
          </a:bodyPr>
          <a:lstStyle/>
          <a:p>
            <a:r>
              <a:rPr lang="en-US" sz="2400" dirty="0" smtClean="0">
                <a:effectLst/>
                <a:latin typeface="Times New Roman" panose="02020603050405020304" pitchFamily="18" charset="0"/>
                <a:ea typeface="Calibri" panose="020F0502020204030204" pitchFamily="34" charset="0"/>
              </a:rPr>
              <a:t>Both  G.C.E (O/L) and (A.L) were inquired of eleven reasons regarding their learning  in private tuition classes. </a:t>
            </a:r>
            <a:endParaRPr lang="en-US" sz="2400" dirty="0"/>
          </a:p>
        </p:txBody>
      </p:sp>
      <p:graphicFrame>
        <p:nvGraphicFramePr>
          <p:cNvPr id="5" name="Table 4"/>
          <p:cNvGraphicFramePr>
            <a:graphicFrameLocks noGrp="1"/>
          </p:cNvGraphicFramePr>
          <p:nvPr>
            <p:extLst>
              <p:ext uri="{D42A27DB-BD31-4B8C-83A1-F6EECF244321}">
                <p14:modId xmlns:p14="http://schemas.microsoft.com/office/powerpoint/2010/main" val="392891756"/>
              </p:ext>
            </p:extLst>
          </p:nvPr>
        </p:nvGraphicFramePr>
        <p:xfrm>
          <a:off x="436418" y="2241603"/>
          <a:ext cx="11450782" cy="4209420"/>
        </p:xfrm>
        <a:graphic>
          <a:graphicData uri="http://schemas.openxmlformats.org/drawingml/2006/table">
            <a:tbl>
              <a:tblPr firstRow="1" firstCol="1" bandRow="1"/>
              <a:tblGrid>
                <a:gridCol w="11450782"/>
              </a:tblGrid>
              <a:tr h="368421">
                <a:tc>
                  <a:txBody>
                    <a:bodyPr/>
                    <a:lstStyle/>
                    <a:p>
                      <a:pPr marL="0" marR="0">
                        <a:lnSpc>
                          <a:spcPct val="107000"/>
                        </a:lnSpc>
                        <a:spcBef>
                          <a:spcPts val="0"/>
                        </a:spcBef>
                        <a:spcAft>
                          <a:spcPts val="0"/>
                        </a:spcAft>
                        <a:tabLst>
                          <a:tab pos="1131570" algn="l"/>
                        </a:tabLst>
                      </a:pPr>
                      <a:r>
                        <a:rPr lang="en-US"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R2 -   Public school  teachings is not clear and hence cannot understand</a:t>
                      </a:r>
                      <a:endParaRPr lang="en-US" sz="2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r>
              <a:tr h="368421">
                <a:tc>
                  <a:txBody>
                    <a:bodyPr/>
                    <a:lstStyle/>
                    <a:p>
                      <a:pPr marL="0" marR="0">
                        <a:lnSpc>
                          <a:spcPct val="107000"/>
                        </a:lnSpc>
                        <a:spcBef>
                          <a:spcPts val="0"/>
                        </a:spcBef>
                        <a:spcAft>
                          <a:spcPts val="0"/>
                        </a:spcAft>
                        <a:tabLst>
                          <a:tab pos="1131570" algn="l"/>
                        </a:tabLst>
                      </a:pPr>
                      <a:r>
                        <a:rPr lang="en-US" sz="25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R3 -   Teaching methods in tuition classes are better than that in public </a:t>
                      </a:r>
                      <a:r>
                        <a:rPr lang="en-US" sz="25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schools (3)</a:t>
                      </a:r>
                      <a:endParaRPr lang="en-US" sz="25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r>
              <a:tr h="368421">
                <a:tc>
                  <a:txBody>
                    <a:bodyPr/>
                    <a:lstStyle/>
                    <a:p>
                      <a:pPr marL="0" marR="0">
                        <a:lnSpc>
                          <a:spcPct val="107000"/>
                        </a:lnSpc>
                        <a:spcBef>
                          <a:spcPts val="0"/>
                        </a:spcBef>
                        <a:spcAft>
                          <a:spcPts val="0"/>
                        </a:spcAft>
                        <a:tabLst>
                          <a:tab pos="1131570" algn="l"/>
                        </a:tabLst>
                      </a:pPr>
                      <a:r>
                        <a:rPr lang="en-US" sz="25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R4 -   In tuition </a:t>
                      </a:r>
                      <a:r>
                        <a:rPr lang="en-US" sz="25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classes, </a:t>
                      </a:r>
                      <a:r>
                        <a:rPr lang="en-US" sz="25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handouts and short notes are </a:t>
                      </a:r>
                      <a:r>
                        <a:rPr lang="en-US" sz="25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distributed (2)</a:t>
                      </a:r>
                      <a:endParaRPr lang="en-US" sz="25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r>
              <a:tr h="368421">
                <a:tc>
                  <a:txBody>
                    <a:bodyPr/>
                    <a:lstStyle/>
                    <a:p>
                      <a:pPr marL="0" marR="0">
                        <a:lnSpc>
                          <a:spcPct val="107000"/>
                        </a:lnSpc>
                        <a:spcBef>
                          <a:spcPts val="0"/>
                        </a:spcBef>
                        <a:spcAft>
                          <a:spcPts val="0"/>
                        </a:spcAft>
                        <a:tabLst>
                          <a:tab pos="1131570" algn="l"/>
                        </a:tabLst>
                      </a:pPr>
                      <a:r>
                        <a:rPr lang="en-US"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R5 -   No teacher for the subject in the public school</a:t>
                      </a:r>
                      <a:endParaRPr lang="en-US" sz="2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r>
              <a:tr h="368421">
                <a:tc>
                  <a:txBody>
                    <a:bodyPr/>
                    <a:lstStyle/>
                    <a:p>
                      <a:pPr marL="0" marR="0">
                        <a:lnSpc>
                          <a:spcPct val="107000"/>
                        </a:lnSpc>
                        <a:spcBef>
                          <a:spcPts val="0"/>
                        </a:spcBef>
                        <a:spcAft>
                          <a:spcPts val="0"/>
                        </a:spcAft>
                        <a:tabLst>
                          <a:tab pos="1131570" algn="l"/>
                        </a:tabLst>
                      </a:pPr>
                      <a:r>
                        <a:rPr lang="en-US"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R6 -   School teacher takes the tuition class.</a:t>
                      </a:r>
                      <a:endParaRPr lang="en-US" sz="2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r>
              <a:tr h="763492">
                <a:tc>
                  <a:txBody>
                    <a:bodyPr/>
                    <a:lstStyle/>
                    <a:p>
                      <a:pPr marL="0" marR="0">
                        <a:lnSpc>
                          <a:spcPct val="107000"/>
                        </a:lnSpc>
                        <a:spcBef>
                          <a:spcPts val="0"/>
                        </a:spcBef>
                        <a:spcAft>
                          <a:spcPts val="0"/>
                        </a:spcAft>
                        <a:tabLst>
                          <a:tab pos="1131570" algn="l"/>
                        </a:tabLst>
                      </a:pPr>
                      <a:r>
                        <a:rPr lang="en-US" sz="25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R7</a:t>
                      </a:r>
                      <a:r>
                        <a:rPr lang="en-US"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5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the tuition class same thing is repeated and therefore, it is easy to </a:t>
                      </a:r>
                      <a:endParaRPr lang="en-US" sz="25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tabLst>
                          <a:tab pos="1131570" algn="l"/>
                        </a:tabLst>
                      </a:pPr>
                      <a:r>
                        <a:rPr lang="en-US" sz="25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understand </a:t>
                      </a:r>
                      <a:r>
                        <a:rPr lang="en-US" sz="25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 it helps to keep subject matter in </a:t>
                      </a:r>
                      <a:r>
                        <a:rPr lang="en-US" sz="25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mind (1)</a:t>
                      </a:r>
                      <a:endParaRPr lang="en-US" sz="25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r>
              <a:tr h="368421">
                <a:tc>
                  <a:txBody>
                    <a:bodyPr/>
                    <a:lstStyle/>
                    <a:p>
                      <a:pPr marL="0" marR="0">
                        <a:lnSpc>
                          <a:spcPct val="107000"/>
                        </a:lnSpc>
                        <a:spcBef>
                          <a:spcPts val="0"/>
                        </a:spcBef>
                        <a:spcAft>
                          <a:spcPts val="0"/>
                        </a:spcAft>
                        <a:tabLst>
                          <a:tab pos="1131570" algn="l"/>
                        </a:tabLst>
                      </a:pPr>
                      <a:r>
                        <a:rPr lang="en-US"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R8 -   Teaching in tuition classes always aims at exams</a:t>
                      </a:r>
                      <a:endParaRPr lang="en-US" sz="2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r>
              <a:tr h="368421">
                <a:tc>
                  <a:txBody>
                    <a:bodyPr/>
                    <a:lstStyle/>
                    <a:p>
                      <a:pPr marL="0" marR="0">
                        <a:lnSpc>
                          <a:spcPct val="107000"/>
                        </a:lnSpc>
                        <a:spcBef>
                          <a:spcPts val="0"/>
                        </a:spcBef>
                        <a:spcAft>
                          <a:spcPts val="0"/>
                        </a:spcAft>
                        <a:tabLst>
                          <a:tab pos="1131570" algn="l"/>
                        </a:tabLst>
                      </a:pPr>
                      <a:r>
                        <a:rPr lang="en-US"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R9 -   No strict rules in the tuition classes </a:t>
                      </a:r>
                      <a:endParaRPr lang="en-US" sz="2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r>
              <a:tr h="368421">
                <a:tc>
                  <a:txBody>
                    <a:bodyPr/>
                    <a:lstStyle/>
                    <a:p>
                      <a:pPr marL="0" marR="0">
                        <a:lnSpc>
                          <a:spcPct val="107000"/>
                        </a:lnSpc>
                        <a:spcBef>
                          <a:spcPts val="0"/>
                        </a:spcBef>
                        <a:spcAft>
                          <a:spcPts val="0"/>
                        </a:spcAft>
                        <a:tabLst>
                          <a:tab pos="1131570" algn="l"/>
                        </a:tabLst>
                      </a:pPr>
                      <a:r>
                        <a:rPr lang="en-US"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R10 - School teacher asks to come to his/her tuition class.</a:t>
                      </a:r>
                      <a:endParaRPr lang="en-US" sz="2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r>
              <a:tr h="368421">
                <a:tc>
                  <a:txBody>
                    <a:bodyPr/>
                    <a:lstStyle/>
                    <a:p>
                      <a:pPr marL="0" marR="0">
                        <a:lnSpc>
                          <a:spcPct val="107000"/>
                        </a:lnSpc>
                        <a:spcBef>
                          <a:spcPts val="0"/>
                        </a:spcBef>
                        <a:spcAft>
                          <a:spcPts val="0"/>
                        </a:spcAft>
                        <a:tabLst>
                          <a:tab pos="1131570" algn="l"/>
                        </a:tabLst>
                      </a:pPr>
                      <a:r>
                        <a:rPr lang="en-US"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R11- Extra Knowledge</a:t>
                      </a:r>
                      <a:endParaRPr lang="en-US" sz="2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r>
            </a:tbl>
          </a:graphicData>
        </a:graphic>
      </p:graphicFrame>
      <p:sp>
        <p:nvSpPr>
          <p:cNvPr id="6" name="Rectangle 5"/>
          <p:cNvSpPr/>
          <p:nvPr/>
        </p:nvSpPr>
        <p:spPr>
          <a:xfrm>
            <a:off x="436418" y="1434651"/>
            <a:ext cx="11450782" cy="806952"/>
          </a:xfrm>
          <a:prstGeom prst="rect">
            <a:avLst/>
          </a:prstGeom>
        </p:spPr>
        <p:txBody>
          <a:bodyPr wrap="square">
            <a:spAutoFit/>
          </a:bodyPr>
          <a:lstStyle/>
          <a:p>
            <a:pPr>
              <a:lnSpc>
                <a:spcPct val="107000"/>
              </a:lnSpc>
              <a:spcAft>
                <a:spcPts val="800"/>
              </a:spcAft>
              <a:tabLst>
                <a:tab pos="1131570" algn="l"/>
              </a:tabLst>
            </a:pPr>
            <a:r>
              <a:rPr lang="en-US" sz="1100" dirty="0" smtClean="0">
                <a:effectLst/>
                <a:latin typeface="Calibri" panose="020F0502020204030204" pitchFamily="34" charset="0"/>
                <a:ea typeface="Calibri" panose="020F0502020204030204" pitchFamily="34" charset="0"/>
                <a:cs typeface="Iskoola Pota"/>
              </a:rPr>
              <a:t> </a:t>
            </a:r>
          </a:p>
          <a:p>
            <a:r>
              <a:rPr lang="en-US" sz="2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R1 -   Public school teacher does not cover the whole syllabus properly</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7957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3718723895"/>
              </p:ext>
            </p:extLst>
          </p:nvPr>
        </p:nvGraphicFramePr>
        <p:xfrm>
          <a:off x="893618" y="955965"/>
          <a:ext cx="10848109" cy="51538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04283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4196797022"/>
              </p:ext>
            </p:extLst>
          </p:nvPr>
        </p:nvGraphicFramePr>
        <p:xfrm>
          <a:off x="332509" y="436418"/>
          <a:ext cx="11450782" cy="6421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04007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15530"/>
          </a:xfrm>
        </p:spPr>
        <p:txBody>
          <a:bodyPr>
            <a:normAutofit/>
          </a:bodyPr>
          <a:lstStyle/>
          <a:p>
            <a:r>
              <a:rPr lang="en-US" sz="3200" dirty="0" smtClean="0"/>
              <a:t>Regression results</a:t>
            </a:r>
            <a:endParaRPr lang="en-US" sz="3200" dirty="0"/>
          </a:p>
        </p:txBody>
      </p:sp>
      <p:graphicFrame>
        <p:nvGraphicFramePr>
          <p:cNvPr id="6" name="Table 5"/>
          <p:cNvGraphicFramePr>
            <a:graphicFrameLocks noGrp="1"/>
          </p:cNvGraphicFramePr>
          <p:nvPr>
            <p:extLst>
              <p:ext uri="{D42A27DB-BD31-4B8C-83A1-F6EECF244321}">
                <p14:modId xmlns:p14="http://schemas.microsoft.com/office/powerpoint/2010/main" val="1309413052"/>
              </p:ext>
            </p:extLst>
          </p:nvPr>
        </p:nvGraphicFramePr>
        <p:xfrm>
          <a:off x="838200" y="872833"/>
          <a:ext cx="9802091" cy="4114803"/>
        </p:xfrm>
        <a:graphic>
          <a:graphicData uri="http://schemas.openxmlformats.org/drawingml/2006/table">
            <a:tbl>
              <a:tblPr firstRow="1" firstCol="1" bandRow="1"/>
              <a:tblGrid>
                <a:gridCol w="1993588"/>
                <a:gridCol w="1124588"/>
                <a:gridCol w="2044706"/>
                <a:gridCol w="2044706"/>
                <a:gridCol w="920117"/>
                <a:gridCol w="886039"/>
                <a:gridCol w="788347"/>
              </a:tblGrid>
              <a:tr h="457201">
                <a:tc rowSpan="2">
                  <a:txBody>
                    <a:bodyPr/>
                    <a:lstStyle/>
                    <a:p>
                      <a:pPr marL="0" marR="0" algn="ctr">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Iskoola Pota"/>
                        </a:rPr>
                        <a:t>Dependent </a:t>
                      </a:r>
                      <a:r>
                        <a:rPr lang="en-US" sz="2400" dirty="0" err="1">
                          <a:effectLst/>
                          <a:latin typeface="Times New Roman" panose="02020603050405020304" pitchFamily="18" charset="0"/>
                          <a:ea typeface="Calibri" panose="020F0502020204030204" pitchFamily="34" charset="0"/>
                          <a:cs typeface="Iskoola Pota"/>
                        </a:rPr>
                        <a:t>Var</a:t>
                      </a:r>
                      <a:endParaRPr lang="en-US" sz="2400" dirty="0">
                        <a:effectLst/>
                        <a:latin typeface="Calibri" panose="020F0502020204030204" pitchFamily="34" charset="0"/>
                        <a:ea typeface="Calibri" panose="020F0502020204030204" pitchFamily="34" charset="0"/>
                        <a:cs typeface="Iskoola Pota"/>
                      </a:endParaRPr>
                    </a:p>
                    <a:p>
                      <a:pPr marL="0" marR="0" algn="ctr">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Iskoola Pota"/>
                        </a:rPr>
                        <a:t> </a:t>
                      </a:r>
                      <a:endParaRPr lang="en-US" sz="24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Iskoola Pota"/>
                        </a:rPr>
                        <a:t>Const</a:t>
                      </a:r>
                      <a:endParaRPr lang="en-US" sz="24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Iskoola Pota"/>
                        </a:rPr>
                        <a:t>Independent Variables</a:t>
                      </a:r>
                      <a:endParaRPr lang="en-US" sz="24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Iskoola Pota"/>
                        </a:rPr>
                        <a:t>R</a:t>
                      </a:r>
                      <a:r>
                        <a:rPr lang="en-US" sz="2400" baseline="30000" dirty="0">
                          <a:effectLst/>
                          <a:latin typeface="Times New Roman" panose="02020603050405020304" pitchFamily="18" charset="0"/>
                          <a:ea typeface="Calibri" panose="020F0502020204030204" pitchFamily="34" charset="0"/>
                          <a:cs typeface="Iskoola Pota"/>
                        </a:rPr>
                        <a:t>2</a:t>
                      </a:r>
                      <a:endParaRPr lang="en-US" sz="24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Iskoola Pota"/>
                        </a:rPr>
                        <a:t>D.W</a:t>
                      </a:r>
                      <a:endParaRPr lang="en-US" sz="2400">
                        <a:effectLst/>
                        <a:latin typeface="Calibri" panose="020F0502020204030204" pitchFamily="34" charset="0"/>
                        <a:ea typeface="Calibri" panose="020F0502020204030204" pitchFamily="34" charset="0"/>
                        <a:cs typeface="Iskoola Pota"/>
                      </a:endParaRPr>
                    </a:p>
                    <a:p>
                      <a:pPr marL="0" marR="0" algn="ctr">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Iskoola Pota"/>
                        </a:rPr>
                        <a:t>Stat</a:t>
                      </a:r>
                      <a:endParaRPr lang="en-US" sz="24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Iskoola Pota"/>
                        </a:rPr>
                        <a:t>n</a:t>
                      </a:r>
                      <a:endParaRPr lang="en-US" sz="24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0">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Iskoola Pota"/>
                        </a:rPr>
                        <a:t>Sum of Tuition hours</a:t>
                      </a:r>
                      <a:r>
                        <a:rPr lang="en-US" sz="2400" baseline="30000">
                          <a:effectLst/>
                          <a:latin typeface="Times New Roman" panose="02020603050405020304" pitchFamily="18" charset="0"/>
                          <a:ea typeface="Calibri" panose="020F0502020204030204" pitchFamily="34" charset="0"/>
                          <a:cs typeface="Iskoola Pota"/>
                        </a:rPr>
                        <a:t>b</a:t>
                      </a:r>
                      <a:r>
                        <a:rPr lang="en-US" sz="2400">
                          <a:effectLst/>
                          <a:latin typeface="Times New Roman" panose="02020603050405020304" pitchFamily="18" charset="0"/>
                          <a:ea typeface="Calibri" panose="020F0502020204030204" pitchFamily="34" charset="0"/>
                          <a:cs typeface="Iskoola Pota"/>
                        </a:rPr>
                        <a:t> </a:t>
                      </a:r>
                      <a:endParaRPr lang="en-US" sz="24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Iskoola Pota"/>
                        </a:rPr>
                        <a:t>Sum of School hours</a:t>
                      </a:r>
                      <a:r>
                        <a:rPr lang="en-US" sz="2400" baseline="30000">
                          <a:effectLst/>
                          <a:latin typeface="Times New Roman" panose="02020603050405020304" pitchFamily="18" charset="0"/>
                          <a:ea typeface="Calibri" panose="020F0502020204030204" pitchFamily="34" charset="0"/>
                          <a:cs typeface="Iskoola Pota"/>
                        </a:rPr>
                        <a:t>c</a:t>
                      </a:r>
                      <a:r>
                        <a:rPr lang="en-US" sz="2400">
                          <a:effectLst/>
                          <a:latin typeface="Times New Roman" panose="02020603050405020304" pitchFamily="18" charset="0"/>
                          <a:ea typeface="Calibri" panose="020F0502020204030204" pitchFamily="34" charset="0"/>
                          <a:cs typeface="Iskoola Pota"/>
                        </a:rPr>
                        <a:t> </a:t>
                      </a:r>
                      <a:endParaRPr lang="en-US" sz="24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457201">
                <a:tc gridSpan="7">
                  <a:txBody>
                    <a:bodyPr/>
                    <a:lstStyle/>
                    <a:p>
                      <a:pPr marL="0" marR="0">
                        <a:lnSpc>
                          <a:spcPct val="107000"/>
                        </a:lnSpc>
                        <a:spcBef>
                          <a:spcPts val="0"/>
                        </a:spcBef>
                        <a:spcAft>
                          <a:spcPts val="0"/>
                        </a:spcAft>
                      </a:pPr>
                      <a:r>
                        <a:rPr lang="en-US" sz="2400" b="1" dirty="0">
                          <a:effectLst/>
                          <a:latin typeface="Times New Roman" panose="02020603050405020304" pitchFamily="18" charset="0"/>
                          <a:ea typeface="Calibri" panose="020F0502020204030204" pitchFamily="34" charset="0"/>
                          <a:cs typeface="Iskoola Pota"/>
                        </a:rPr>
                        <a:t>G.C.E (O/L)</a:t>
                      </a:r>
                      <a:endParaRPr lang="en-US" sz="24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14400">
                <a:tc>
                  <a:txBody>
                    <a:bodyPr/>
                    <a:lstStyle/>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Iskoola Pota"/>
                        </a:rPr>
                        <a:t>Total Marks (O/L)</a:t>
                      </a:r>
                      <a:r>
                        <a:rPr lang="en-US" sz="2400" baseline="30000" dirty="0">
                          <a:effectLst/>
                          <a:latin typeface="Times New Roman" panose="02020603050405020304" pitchFamily="18" charset="0"/>
                          <a:ea typeface="Calibri" panose="020F0502020204030204" pitchFamily="34" charset="0"/>
                          <a:cs typeface="Iskoola Pota"/>
                        </a:rPr>
                        <a:t>a</a:t>
                      </a:r>
                      <a:endParaRPr lang="en-US" sz="24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solidFill>
                            <a:srgbClr val="000000"/>
                          </a:solidFill>
                          <a:effectLst/>
                          <a:latin typeface="Times New Roman" panose="02020603050405020304" pitchFamily="18" charset="0"/>
                          <a:ea typeface="Calibri" panose="020F0502020204030204" pitchFamily="34" charset="0"/>
                          <a:cs typeface="Iskoola Pota"/>
                        </a:rPr>
                        <a:t>37.00</a:t>
                      </a:r>
                      <a:endParaRPr lang="en-US" sz="2400">
                        <a:effectLst/>
                        <a:latin typeface="Calibri" panose="020F0502020204030204" pitchFamily="34" charset="0"/>
                        <a:ea typeface="Calibri" panose="020F0502020204030204" pitchFamily="34" charset="0"/>
                        <a:cs typeface="Iskoola Pota"/>
                      </a:endParaRPr>
                    </a:p>
                    <a:p>
                      <a:pPr marL="0" marR="0" algn="ctr">
                        <a:lnSpc>
                          <a:spcPct val="107000"/>
                        </a:lnSpc>
                        <a:spcBef>
                          <a:spcPts val="0"/>
                        </a:spcBef>
                        <a:spcAft>
                          <a:spcPts val="0"/>
                        </a:spcAft>
                      </a:pPr>
                      <a:r>
                        <a:rPr lang="en-US" sz="2400">
                          <a:solidFill>
                            <a:srgbClr val="000000"/>
                          </a:solidFill>
                          <a:effectLst/>
                          <a:latin typeface="Times New Roman" panose="02020603050405020304" pitchFamily="18" charset="0"/>
                          <a:ea typeface="Calibri" panose="020F0502020204030204" pitchFamily="34" charset="0"/>
                          <a:cs typeface="Iskoola Pota"/>
                        </a:rPr>
                        <a:t>(1.79)</a:t>
                      </a:r>
                      <a:endParaRPr lang="en-US" sz="24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solidFill>
                            <a:srgbClr val="000000"/>
                          </a:solidFill>
                          <a:effectLst/>
                          <a:latin typeface="Times New Roman" panose="02020603050405020304" pitchFamily="18" charset="0"/>
                          <a:ea typeface="Calibri" panose="020F0502020204030204" pitchFamily="34" charset="0"/>
                          <a:cs typeface="Iskoola Pota"/>
                        </a:rPr>
                        <a:t>0.16</a:t>
                      </a:r>
                      <a:endParaRPr lang="en-US" sz="2400">
                        <a:effectLst/>
                        <a:latin typeface="Calibri" panose="020F0502020204030204" pitchFamily="34" charset="0"/>
                        <a:ea typeface="Calibri" panose="020F0502020204030204" pitchFamily="34" charset="0"/>
                        <a:cs typeface="Iskoola Pota"/>
                      </a:endParaRPr>
                    </a:p>
                    <a:p>
                      <a:pPr marL="0" marR="0" algn="ctr">
                        <a:lnSpc>
                          <a:spcPct val="107000"/>
                        </a:lnSpc>
                        <a:spcBef>
                          <a:spcPts val="0"/>
                        </a:spcBef>
                        <a:spcAft>
                          <a:spcPts val="0"/>
                        </a:spcAft>
                      </a:pPr>
                      <a:r>
                        <a:rPr lang="en-US" sz="2400">
                          <a:solidFill>
                            <a:srgbClr val="000000"/>
                          </a:solidFill>
                          <a:effectLst/>
                          <a:latin typeface="Times New Roman" panose="02020603050405020304" pitchFamily="18" charset="0"/>
                          <a:ea typeface="Calibri" panose="020F0502020204030204" pitchFamily="34" charset="0"/>
                          <a:cs typeface="Iskoola Pota"/>
                        </a:rPr>
                        <a:t>(8.62)</a:t>
                      </a:r>
                      <a:endParaRPr lang="en-US" sz="24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solidFill>
                            <a:srgbClr val="000000"/>
                          </a:solidFill>
                          <a:effectLst/>
                          <a:latin typeface="Times New Roman" panose="02020603050405020304" pitchFamily="18" charset="0"/>
                          <a:ea typeface="Calibri" panose="020F0502020204030204" pitchFamily="34" charset="0"/>
                          <a:cs typeface="Iskoola Pota"/>
                        </a:rPr>
                        <a:t>0.06</a:t>
                      </a:r>
                      <a:endParaRPr lang="en-US" sz="2400">
                        <a:effectLst/>
                        <a:latin typeface="Calibri" panose="020F0502020204030204" pitchFamily="34" charset="0"/>
                        <a:ea typeface="Calibri" panose="020F0502020204030204" pitchFamily="34" charset="0"/>
                        <a:cs typeface="Iskoola Pota"/>
                      </a:endParaRPr>
                    </a:p>
                    <a:p>
                      <a:pPr marL="0" marR="0" algn="ctr">
                        <a:lnSpc>
                          <a:spcPct val="107000"/>
                        </a:lnSpc>
                        <a:spcBef>
                          <a:spcPts val="0"/>
                        </a:spcBef>
                        <a:spcAft>
                          <a:spcPts val="0"/>
                        </a:spcAft>
                      </a:pPr>
                      <a:r>
                        <a:rPr lang="en-US" sz="2400">
                          <a:solidFill>
                            <a:srgbClr val="000000"/>
                          </a:solidFill>
                          <a:effectLst/>
                          <a:latin typeface="Times New Roman" panose="02020603050405020304" pitchFamily="18" charset="0"/>
                          <a:ea typeface="Calibri" panose="020F0502020204030204" pitchFamily="34" charset="0"/>
                          <a:cs typeface="Iskoola Pota"/>
                        </a:rPr>
                        <a:t>(4.05)</a:t>
                      </a:r>
                      <a:endParaRPr lang="en-US" sz="24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solidFill>
                            <a:srgbClr val="000000"/>
                          </a:solidFill>
                          <a:effectLst/>
                          <a:latin typeface="Times New Roman" panose="02020603050405020304" pitchFamily="18" charset="0"/>
                          <a:ea typeface="Calibri" panose="020F0502020204030204" pitchFamily="34" charset="0"/>
                          <a:cs typeface="Iskoola Pota"/>
                        </a:rPr>
                        <a:t>0.638</a:t>
                      </a:r>
                      <a:endParaRPr lang="en-US" sz="24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solidFill>
                            <a:srgbClr val="000000"/>
                          </a:solidFill>
                          <a:effectLst/>
                          <a:latin typeface="Times New Roman" panose="02020603050405020304" pitchFamily="18" charset="0"/>
                          <a:ea typeface="Calibri" panose="020F0502020204030204" pitchFamily="34" charset="0"/>
                          <a:cs typeface="Iskoola Pota"/>
                        </a:rPr>
                        <a:t>2.10</a:t>
                      </a:r>
                      <a:endParaRPr lang="en-US" sz="24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solidFill>
                            <a:srgbClr val="000000"/>
                          </a:solidFill>
                          <a:effectLst/>
                          <a:latin typeface="Times New Roman" panose="02020603050405020304" pitchFamily="18" charset="0"/>
                          <a:ea typeface="Calibri" panose="020F0502020204030204" pitchFamily="34" charset="0"/>
                          <a:cs typeface="Iskoola Pota"/>
                        </a:rPr>
                        <a:t>107</a:t>
                      </a:r>
                      <a:endParaRPr lang="en-US" sz="24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1">
                <a:tc gridSpan="7">
                  <a:txBody>
                    <a:bodyPr/>
                    <a:lstStyle/>
                    <a:p>
                      <a:pPr marL="0" marR="0">
                        <a:lnSpc>
                          <a:spcPct val="107000"/>
                        </a:lnSpc>
                        <a:spcBef>
                          <a:spcPts val="0"/>
                        </a:spcBef>
                        <a:spcAft>
                          <a:spcPts val="0"/>
                        </a:spcAft>
                      </a:pPr>
                      <a:r>
                        <a:rPr lang="en-US" sz="2400" b="1" dirty="0">
                          <a:effectLst/>
                          <a:latin typeface="Times New Roman" panose="02020603050405020304" pitchFamily="18" charset="0"/>
                          <a:ea typeface="Calibri" panose="020F0502020204030204" pitchFamily="34" charset="0"/>
                          <a:cs typeface="Iskoola Pota"/>
                        </a:rPr>
                        <a:t>G.C.E (A/L)</a:t>
                      </a:r>
                      <a:endParaRPr lang="en-US" sz="24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14400">
                <a:tc>
                  <a:txBody>
                    <a:bodyPr/>
                    <a:lstStyle/>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Iskoola Pota"/>
                        </a:rPr>
                        <a:t>Z-score</a:t>
                      </a:r>
                      <a:endParaRPr lang="en-US" sz="2400" dirty="0">
                        <a:effectLst/>
                        <a:latin typeface="Calibri" panose="020F0502020204030204" pitchFamily="34" charset="0"/>
                        <a:ea typeface="Calibri" panose="020F0502020204030204" pitchFamily="34" charset="0"/>
                        <a:cs typeface="Iskoola Pota"/>
                      </a:endParaRP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Iskoola Pota"/>
                        </a:rPr>
                        <a:t> </a:t>
                      </a:r>
                      <a:endParaRPr lang="en-US" sz="24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solidFill>
                            <a:srgbClr val="000000"/>
                          </a:solidFill>
                          <a:effectLst/>
                          <a:latin typeface="Times New Roman" panose="02020603050405020304" pitchFamily="18" charset="0"/>
                          <a:ea typeface="Calibri" panose="020F0502020204030204" pitchFamily="34" charset="0"/>
                          <a:cs typeface="Iskoola Pota"/>
                        </a:rPr>
                        <a:t>1.25</a:t>
                      </a:r>
                      <a:endParaRPr lang="en-US" sz="2400" dirty="0">
                        <a:effectLst/>
                        <a:latin typeface="Calibri" panose="020F0502020204030204" pitchFamily="34" charset="0"/>
                        <a:ea typeface="Calibri" panose="020F0502020204030204" pitchFamily="34" charset="0"/>
                        <a:cs typeface="Iskoola Pota"/>
                      </a:endParaRPr>
                    </a:p>
                    <a:p>
                      <a:pPr marL="0" marR="0" algn="ctr">
                        <a:lnSpc>
                          <a:spcPct val="107000"/>
                        </a:lnSpc>
                        <a:spcBef>
                          <a:spcPts val="0"/>
                        </a:spcBef>
                        <a:spcAft>
                          <a:spcPts val="0"/>
                        </a:spcAft>
                      </a:pPr>
                      <a:r>
                        <a:rPr lang="en-US" sz="2400" dirty="0">
                          <a:solidFill>
                            <a:srgbClr val="000000"/>
                          </a:solidFill>
                          <a:effectLst/>
                          <a:latin typeface="Times New Roman" panose="02020603050405020304" pitchFamily="18" charset="0"/>
                          <a:ea typeface="Calibri" panose="020F0502020204030204" pitchFamily="34" charset="0"/>
                          <a:cs typeface="Iskoola Pota"/>
                        </a:rPr>
                        <a:t>(9.2)</a:t>
                      </a:r>
                      <a:endParaRPr lang="en-US" sz="24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solidFill>
                            <a:srgbClr val="000000"/>
                          </a:solidFill>
                          <a:effectLst/>
                          <a:latin typeface="Times New Roman" panose="02020603050405020304" pitchFamily="18" charset="0"/>
                          <a:ea typeface="Calibri" panose="020F0502020204030204" pitchFamily="34" charset="0"/>
                          <a:cs typeface="Iskoola Pota"/>
                        </a:rPr>
                        <a:t>0.000085</a:t>
                      </a:r>
                      <a:endParaRPr lang="en-US" sz="2400" dirty="0">
                        <a:effectLst/>
                        <a:latin typeface="Calibri" panose="020F0502020204030204" pitchFamily="34" charset="0"/>
                        <a:ea typeface="Calibri" panose="020F0502020204030204" pitchFamily="34" charset="0"/>
                        <a:cs typeface="Iskoola Pota"/>
                      </a:endParaRPr>
                    </a:p>
                    <a:p>
                      <a:pPr marL="0" marR="0" algn="ctr">
                        <a:lnSpc>
                          <a:spcPct val="107000"/>
                        </a:lnSpc>
                        <a:spcBef>
                          <a:spcPts val="0"/>
                        </a:spcBef>
                        <a:spcAft>
                          <a:spcPts val="0"/>
                        </a:spcAft>
                      </a:pPr>
                      <a:r>
                        <a:rPr lang="en-US" sz="2400" dirty="0">
                          <a:solidFill>
                            <a:srgbClr val="000000"/>
                          </a:solidFill>
                          <a:effectLst/>
                          <a:latin typeface="Times New Roman" panose="02020603050405020304" pitchFamily="18" charset="0"/>
                          <a:ea typeface="Calibri" panose="020F0502020204030204" pitchFamily="34" charset="0"/>
                          <a:cs typeface="Iskoola Pota"/>
                        </a:rPr>
                        <a:t>(1.79)</a:t>
                      </a:r>
                      <a:endParaRPr lang="en-US" sz="24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Iskoola Pota"/>
                        </a:rPr>
                        <a:t>0.0000276</a:t>
                      </a:r>
                      <a:endParaRPr lang="en-US" sz="2400" dirty="0">
                        <a:effectLst/>
                        <a:latin typeface="Calibri" panose="020F0502020204030204" pitchFamily="34" charset="0"/>
                        <a:ea typeface="Calibri" panose="020F0502020204030204" pitchFamily="34" charset="0"/>
                        <a:cs typeface="Iskoola Pota"/>
                      </a:endParaRPr>
                    </a:p>
                    <a:p>
                      <a:pPr marL="0" marR="0" algn="ctr">
                        <a:lnSpc>
                          <a:spcPct val="107000"/>
                        </a:lnSpc>
                        <a:spcBef>
                          <a:spcPts val="0"/>
                        </a:spcBef>
                        <a:spcAft>
                          <a:spcPts val="0"/>
                        </a:spcAft>
                      </a:pPr>
                      <a:r>
                        <a:rPr lang="en-US" sz="2400" dirty="0">
                          <a:solidFill>
                            <a:srgbClr val="000000"/>
                          </a:solidFill>
                          <a:effectLst/>
                          <a:latin typeface="Times New Roman" panose="02020603050405020304" pitchFamily="18" charset="0"/>
                          <a:ea typeface="Calibri" panose="020F0502020204030204" pitchFamily="34" charset="0"/>
                          <a:cs typeface="Iskoola Pota"/>
                        </a:rPr>
                        <a:t>(1.76)</a:t>
                      </a:r>
                      <a:endParaRPr lang="en-US" sz="24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solidFill>
                            <a:srgbClr val="000000"/>
                          </a:solidFill>
                          <a:effectLst/>
                          <a:latin typeface="Times New Roman" panose="02020603050405020304" pitchFamily="18" charset="0"/>
                          <a:ea typeface="Calibri" panose="020F0502020204030204" pitchFamily="34" charset="0"/>
                          <a:cs typeface="Iskoola Pota"/>
                        </a:rPr>
                        <a:t>0.034</a:t>
                      </a:r>
                      <a:endParaRPr lang="en-US" sz="24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solidFill>
                            <a:srgbClr val="000000"/>
                          </a:solidFill>
                          <a:effectLst/>
                          <a:latin typeface="Times New Roman" panose="02020603050405020304" pitchFamily="18" charset="0"/>
                          <a:ea typeface="Calibri" panose="020F0502020204030204" pitchFamily="34" charset="0"/>
                          <a:cs typeface="Iskoola Pota"/>
                        </a:rPr>
                        <a:t>0.62</a:t>
                      </a:r>
                      <a:endParaRPr lang="en-US" sz="24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solidFill>
                            <a:srgbClr val="000000"/>
                          </a:solidFill>
                          <a:effectLst/>
                          <a:latin typeface="Times New Roman" panose="02020603050405020304" pitchFamily="18" charset="0"/>
                          <a:ea typeface="Calibri" panose="020F0502020204030204" pitchFamily="34" charset="0"/>
                          <a:cs typeface="Iskoola Pota"/>
                        </a:rPr>
                        <a:t>207</a:t>
                      </a:r>
                      <a:endParaRPr lang="en-US" sz="24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57840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0655" y="544203"/>
            <a:ext cx="10411690" cy="2961965"/>
          </a:xfrm>
          <a:prstGeom prst="rect">
            <a:avLst/>
          </a:prstGeom>
        </p:spPr>
        <p:txBody>
          <a:bodyPr wrap="square">
            <a:spAutoFit/>
          </a:bodyPr>
          <a:lstStyle/>
          <a:p>
            <a:pPr marL="342900" marR="0" lvl="0" indent="-342900">
              <a:lnSpc>
                <a:spcPct val="107000"/>
              </a:lnSpc>
              <a:spcBef>
                <a:spcPts val="0"/>
              </a:spcBef>
              <a:spcAft>
                <a:spcPts val="0"/>
              </a:spcAft>
              <a:buFont typeface="+mj-lt"/>
              <a:buAutoNum type="alphaLcPeriod"/>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Total marks obtained for all  subjects learned in the tuition class. </a:t>
            </a:r>
          </a:p>
          <a:p>
            <a:pPr marL="342900" marR="0" lvl="0" indent="-342900">
              <a:lnSpc>
                <a:spcPct val="107000"/>
              </a:lnSpc>
              <a:spcBef>
                <a:spcPts val="0"/>
              </a:spcBef>
              <a:spcAft>
                <a:spcPts val="0"/>
              </a:spcAft>
              <a:buFont typeface="+mj-lt"/>
              <a:buAutoNum type="alphaLcPeriod"/>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Total number of hours spent in the tuition class to study all subjects included as the dependent variable.. </a:t>
            </a:r>
          </a:p>
          <a:p>
            <a:pPr marL="342900" marR="0" lvl="0" indent="-342900">
              <a:lnSpc>
                <a:spcPct val="115000"/>
              </a:lnSpc>
              <a:spcBef>
                <a:spcPts val="0"/>
              </a:spcBef>
              <a:spcAft>
                <a:spcPts val="0"/>
              </a:spcAft>
              <a:buFont typeface="+mj-lt"/>
              <a:buAutoNum type="alphaLcPeriod"/>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Total number of hours spent in the public school to study subjects studied in the tuition class.  </a:t>
            </a:r>
          </a:p>
          <a:p>
            <a:pPr marL="514350" marR="0" indent="-514350">
              <a:lnSpc>
                <a:spcPct val="115000"/>
              </a:lnSpc>
              <a:spcBef>
                <a:spcPts val="0"/>
              </a:spcBef>
              <a:spcAft>
                <a:spcPts val="0"/>
              </a:spcAf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smtClean="0">
                <a:effectLst/>
                <a:latin typeface="Times New Roman" panose="02020603050405020304" pitchFamily="18" charset="0"/>
                <a:ea typeface="Calibri" panose="020F0502020204030204" pitchFamily="34" charset="0"/>
                <a:cs typeface="Times New Roman" panose="02020603050405020304" pitchFamily="18" charset="0"/>
              </a:rPr>
              <a:t>t-</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statistics within parenthesis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2053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192" y="244050"/>
            <a:ext cx="10515600" cy="928416"/>
          </a:xfrm>
        </p:spPr>
        <p:txBody>
          <a:bodyPr/>
          <a:lstStyle/>
          <a:p>
            <a:r>
              <a:rPr lang="en-US" dirty="0" smtClean="0"/>
              <a:t>Conclusions</a:t>
            </a:r>
            <a:endParaRPr lang="en-US" dirty="0"/>
          </a:p>
        </p:txBody>
      </p:sp>
      <p:sp>
        <p:nvSpPr>
          <p:cNvPr id="4" name="Rectangle 3"/>
          <p:cNvSpPr/>
          <p:nvPr/>
        </p:nvSpPr>
        <p:spPr>
          <a:xfrm>
            <a:off x="943207" y="1244155"/>
            <a:ext cx="10305585" cy="5613845"/>
          </a:xfrm>
          <a:prstGeom prst="rect">
            <a:avLst/>
          </a:prstGeom>
        </p:spPr>
        <p:txBody>
          <a:bodyPr wrap="square">
            <a:spAutoFit/>
          </a:bodyPr>
          <a:lstStyle/>
          <a:p>
            <a:pPr marL="457200" lvl="0" indent="-457200" algn="just">
              <a:lnSpc>
                <a:spcPct val="115000"/>
              </a:lnSpc>
              <a:buFontTx/>
              <a:buAutoNum type="alphaLcParenBoth"/>
            </a:pPr>
            <a:r>
              <a:rPr lang="en-US" sz="2400" dirty="0">
                <a:solidFill>
                  <a:prstClr val="black"/>
                </a:solidFill>
                <a:latin typeface="Times New Roman" panose="02020603050405020304" pitchFamily="18" charset="0"/>
                <a:ea typeface="SimSun" panose="02010600030101010101" pitchFamily="2" charset="-122"/>
                <a:cs typeface="Iskoola Pota"/>
              </a:rPr>
              <a:t>Private tuition classes also contributes  the knowledge of students in public schools in Sri Lanka, </a:t>
            </a:r>
          </a:p>
          <a:p>
            <a:pPr marL="457200" lvl="0" indent="-457200" algn="just">
              <a:lnSpc>
                <a:spcPct val="115000"/>
              </a:lnSpc>
              <a:buFontTx/>
              <a:buAutoNum type="alphaLcParenBoth"/>
            </a:pPr>
            <a:r>
              <a:rPr lang="en-US" sz="2400" dirty="0">
                <a:solidFill>
                  <a:prstClr val="black"/>
                </a:solidFill>
                <a:latin typeface="Times New Roman" panose="02020603050405020304" pitchFamily="18" charset="0"/>
                <a:ea typeface="SimSun" panose="02010600030101010101" pitchFamily="2" charset="-122"/>
                <a:cs typeface="Iskoola Pota"/>
              </a:rPr>
              <a:t>Parents of  school children spend extensively on fee-paid out-of-school classes. Even though free education is still provided in Sri Lanka, parents pay much more money on education of their children. </a:t>
            </a:r>
          </a:p>
          <a:p>
            <a:pPr marL="457200" lvl="0" indent="-457200" algn="just">
              <a:lnSpc>
                <a:spcPct val="115000"/>
              </a:lnSpc>
              <a:buFontTx/>
              <a:buAutoNum type="alphaLcParenBoth"/>
            </a:pPr>
            <a:r>
              <a:rPr lang="en-US" sz="2400" dirty="0">
                <a:solidFill>
                  <a:prstClr val="black"/>
                </a:solidFill>
                <a:latin typeface="Times New Roman" panose="02020603050405020304" pitchFamily="18" charset="0"/>
                <a:ea typeface="SimSun" panose="02010600030101010101" pitchFamily="2" charset="-122"/>
                <a:cs typeface="Iskoola Pota"/>
              </a:rPr>
              <a:t>In the case of policy recommendations, in order to produce productive results through the market forces, rapidly escalating  private tutoring industry emphasizes requirement of  monitoring of the same by the government. </a:t>
            </a:r>
          </a:p>
          <a:p>
            <a:pPr marL="457200" lvl="0" indent="-457200" algn="just">
              <a:lnSpc>
                <a:spcPct val="115000"/>
              </a:lnSpc>
              <a:buFontTx/>
              <a:buAutoNum type="alphaLcParenBoth"/>
            </a:pPr>
            <a:r>
              <a:rPr lang="en-US" sz="2400" dirty="0">
                <a:solidFill>
                  <a:prstClr val="black"/>
                </a:solidFill>
                <a:latin typeface="Times New Roman" panose="02020603050405020304" pitchFamily="18" charset="0"/>
                <a:ea typeface="SimSun" panose="02010600030101010101" pitchFamily="2" charset="-122"/>
                <a:cs typeface="Iskoola Pota"/>
              </a:rPr>
              <a:t>Students attending private tuition classes understand that teaching quality is better in these classes than that in public schools.  This proposes public schools to look for more attractive teaching methods. </a:t>
            </a:r>
          </a:p>
          <a:p>
            <a:pPr marL="457200" lvl="0" indent="-457200" algn="just">
              <a:lnSpc>
                <a:spcPct val="115000"/>
              </a:lnSpc>
              <a:buFontTx/>
              <a:buAutoNum type="alphaLcParenBoth"/>
            </a:pPr>
            <a:r>
              <a:rPr lang="en-US" sz="2400" dirty="0">
                <a:solidFill>
                  <a:prstClr val="black"/>
                </a:solidFill>
                <a:latin typeface="Times New Roman" panose="02020603050405020304" pitchFamily="18" charset="0"/>
                <a:ea typeface="SimSun" panose="02010600030101010101" pitchFamily="2" charset="-122"/>
                <a:cs typeface="Iskoola Pota"/>
              </a:rPr>
              <a:t>Finally,  higher demand for </a:t>
            </a:r>
            <a:r>
              <a:rPr lang="en-US" sz="2400" dirty="0">
                <a:solidFill>
                  <a:prstClr val="black"/>
                </a:solidFill>
                <a:latin typeface="Times New Roman" panose="02020603050405020304" pitchFamily="18" charset="0"/>
                <a:ea typeface="Calibri" panose="020F0502020204030204" pitchFamily="34" charset="0"/>
                <a:cs typeface="Iskoola Pota"/>
              </a:rPr>
              <a:t>informal fee-paid out-of-school education puts a big question mark in presence of free school education.</a:t>
            </a:r>
            <a:endParaRPr lang="en-US" sz="2400" dirty="0">
              <a:solidFill>
                <a:prstClr val="black"/>
              </a:solidFill>
              <a:latin typeface="Calibri" panose="020F0502020204030204" pitchFamily="34" charset="0"/>
              <a:ea typeface="Calibri" panose="020F0502020204030204" pitchFamily="34" charset="0"/>
              <a:cs typeface="Iskoola Pota"/>
            </a:endParaRPr>
          </a:p>
        </p:txBody>
      </p:sp>
    </p:spTree>
    <p:extLst>
      <p:ext uri="{BB962C8B-B14F-4D97-AF65-F5344CB8AC3E}">
        <p14:creationId xmlns:p14="http://schemas.microsoft.com/office/powerpoint/2010/main" val="2024100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4604" y="238575"/>
            <a:ext cx="11554690" cy="6463308"/>
          </a:xfrm>
          <a:prstGeom prst="rect">
            <a:avLst/>
          </a:prstGeom>
        </p:spPr>
        <p:txBody>
          <a:bodyPr wrap="square">
            <a:spAutoFit/>
          </a:bodyPr>
          <a:lstStyle/>
          <a:p>
            <a:pPr algn="just">
              <a:lnSpc>
                <a:spcPct val="115000"/>
              </a:lnSpc>
            </a:pPr>
            <a:r>
              <a:rPr lang="en-US" sz="2400" b="1" dirty="0" smtClean="0">
                <a:effectLst/>
                <a:latin typeface="Times New Roman" panose="02020603050405020304" pitchFamily="18" charset="0"/>
                <a:ea typeface="SimSun" panose="02010600030101010101" pitchFamily="2" charset="-122"/>
                <a:cs typeface="Times New Roman" panose="02020603050405020304" pitchFamily="18" charset="0"/>
              </a:rPr>
              <a:t>References  </a:t>
            </a:r>
            <a:endParaRPr lang="en-US"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468313" indent="-468313" algn="just">
              <a:lnSpc>
                <a:spcPct val="115000"/>
              </a:lnSpc>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Bray, Mark (2003). “Adverse Effects of Private Supplementary Tutoring: Dimensions, Implications and Government Responses”,  International Institute for Educational Planning, UNESCO.</a:t>
            </a:r>
          </a:p>
          <a:p>
            <a:pPr marL="514350" marR="0" indent="-514350" algn="just">
              <a:lnSpc>
                <a:spcPct val="115000"/>
              </a:lnSpc>
              <a:spcBef>
                <a:spcPts val="0"/>
              </a:spcBef>
              <a:spcAft>
                <a:spcPts val="0"/>
              </a:spcAft>
            </a:pPr>
            <a:r>
              <a:rPr lang="en-US" sz="2400" dirty="0" err="1" smtClean="0">
                <a:effectLst/>
                <a:latin typeface="Times New Roman" panose="02020603050405020304" pitchFamily="18" charset="0"/>
                <a:ea typeface="SimSun" panose="02010600030101010101" pitchFamily="2" charset="-122"/>
                <a:cs typeface="Times New Roman" panose="02020603050405020304" pitchFamily="18" charset="0"/>
              </a:rPr>
              <a:t>Byun</a:t>
            </a:r>
            <a:r>
              <a:rPr lang="en-US" sz="2400" dirty="0" smtClean="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dirty="0" err="1" smtClean="0">
                <a:effectLst/>
                <a:latin typeface="Times New Roman" panose="02020603050405020304" pitchFamily="18" charset="0"/>
                <a:ea typeface="SimSun" panose="02010600030101010101" pitchFamily="2" charset="-122"/>
                <a:cs typeface="Times New Roman" panose="02020603050405020304" pitchFamily="18" charset="0"/>
              </a:rPr>
              <a:t>Soo-yong</a:t>
            </a:r>
            <a:r>
              <a:rPr lang="en-US" sz="2400" dirty="0" smtClean="0">
                <a:effectLst/>
                <a:latin typeface="Times New Roman" panose="02020603050405020304" pitchFamily="18" charset="0"/>
                <a:ea typeface="SimSun" panose="02010600030101010101" pitchFamily="2" charset="-122"/>
                <a:cs typeface="Times New Roman" panose="02020603050405020304" pitchFamily="18" charset="0"/>
              </a:rPr>
              <a:t> (2014</a:t>
            </a:r>
            <a:r>
              <a:rPr lang="en-US" sz="2400" b="1" dirty="0" smtClean="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dirty="0" smtClean="0">
                <a:effectLst/>
                <a:latin typeface="Times New Roman" panose="02020603050405020304" pitchFamily="18" charset="0"/>
                <a:ea typeface="SimSun" panose="02010600030101010101" pitchFamily="2" charset="-122"/>
                <a:cs typeface="Times New Roman" panose="02020603050405020304" pitchFamily="18" charset="0"/>
              </a:rPr>
              <a:t>Shadow Education and Academic Success in Republic of Korea”, in H. Park and K.-k. Kim (eds.), </a:t>
            </a:r>
            <a:r>
              <a:rPr lang="en-US" sz="2400" i="1" dirty="0" smtClean="0">
                <a:effectLst/>
                <a:latin typeface="Times New Roman" panose="02020603050405020304" pitchFamily="18" charset="0"/>
                <a:ea typeface="SimSun" panose="02010600030101010101" pitchFamily="2" charset="-122"/>
                <a:cs typeface="Times New Roman" panose="02020603050405020304" pitchFamily="18" charset="0"/>
              </a:rPr>
              <a:t>Korean Education in Changing Economic and Demographic Contexts</a:t>
            </a:r>
            <a:r>
              <a:rPr lang="en-US" sz="2400" dirty="0" smtClean="0">
                <a:effectLst/>
                <a:latin typeface="Times New Roman" panose="02020603050405020304" pitchFamily="18" charset="0"/>
                <a:ea typeface="SimSun" panose="02010600030101010101" pitchFamily="2" charset="-122"/>
                <a:cs typeface="Times New Roman" panose="02020603050405020304" pitchFamily="18" charset="0"/>
              </a:rPr>
              <a:t>, Education in the Asia-Pacific Region: Issues, Concerns and Prospects 23, Springer Science Business Media Dordrecht.</a:t>
            </a:r>
            <a:endParaRPr lang="en-US"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indent="-514350" algn="just">
              <a:lnSpc>
                <a:spcPct val="115000"/>
              </a:lnSpc>
              <a:spcBef>
                <a:spcPts val="0"/>
              </a:spcBef>
              <a:spcAft>
                <a:spcPts val="0"/>
              </a:spcAft>
            </a:pP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Byun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S., Chung, H., &amp; Baker, D. (2018). “Global patterns of the use of shadow education: Student, family, and national influences”,</a:t>
            </a:r>
            <a:r>
              <a:rPr lang="en-US" sz="2400" i="1" dirty="0" smtClean="0">
                <a:effectLst/>
                <a:latin typeface="Times New Roman" panose="02020603050405020304" pitchFamily="18" charset="0"/>
                <a:ea typeface="Calibri" panose="020F0502020204030204" pitchFamily="34" charset="0"/>
                <a:cs typeface="Times New Roman" panose="02020603050405020304" pitchFamily="18" charset="0"/>
              </a:rPr>
              <a:t> Research in the Sociology of Education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smtClean="0">
                <a:effectLst/>
                <a:latin typeface="Times New Roman" panose="02020603050405020304" pitchFamily="18" charset="0"/>
                <a:ea typeface="Calibri" panose="020F0502020204030204" pitchFamily="34" charset="0"/>
                <a:cs typeface="Times New Roman" panose="02020603050405020304" pitchFamily="18" charset="0"/>
              </a:rPr>
              <a:t>20</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71-105. </a:t>
            </a:r>
          </a:p>
          <a:p>
            <a:pPr marL="514350" marR="0" indent="-514350" algn="just">
              <a:lnSpc>
                <a:spcPct val="115000"/>
              </a:lnSpc>
              <a:spcBef>
                <a:spcPts val="0"/>
              </a:spcBef>
              <a:spcAft>
                <a:spcPts val="0"/>
              </a:spcAft>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Cole, Rachel (2017). “Estimating the impact of private tutoring on academic performance: primary students in Sri Lanka”,  </a:t>
            </a:r>
            <a:r>
              <a:rPr lang="en-US" sz="2400" i="1" dirty="0" smtClean="0">
                <a:effectLst/>
                <a:latin typeface="Times New Roman" panose="02020603050405020304" pitchFamily="18" charset="0"/>
                <a:ea typeface="Calibri" panose="020F0502020204030204" pitchFamily="34" charset="0"/>
                <a:cs typeface="Times New Roman" panose="02020603050405020304" pitchFamily="18" charset="0"/>
              </a:rPr>
              <a:t>Education Economics</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25:2, 142-157.</a:t>
            </a:r>
          </a:p>
          <a:p>
            <a:pPr marL="514350" marR="0" indent="-514350" algn="just">
              <a:lnSpc>
                <a:spcPct val="115000"/>
              </a:lnSpc>
              <a:spcBef>
                <a:spcPts val="0"/>
              </a:spcBef>
              <a:spcAft>
                <a:spcPts val="0"/>
              </a:spcAft>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De Silva, W.A, (1994). “Extra-School Tutoring in the Asian Context: with special reference to Sri Lanka”, Department of Educational Research, National Institute of Education.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251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42654" y="704349"/>
            <a:ext cx="9109364" cy="1384995"/>
          </a:xfrm>
          <a:prstGeom prst="rect">
            <a:avLst/>
          </a:prstGeom>
        </p:spPr>
        <p:txBody>
          <a:bodyPr wrap="square">
            <a:spAutoFit/>
          </a:bodyPr>
          <a:lstStyle/>
          <a:p>
            <a:r>
              <a:rPr lang="en-US" sz="2800" dirty="0" smtClean="0">
                <a:effectLst/>
                <a:latin typeface="Times New Roman" panose="02020603050405020304" pitchFamily="18" charset="0"/>
                <a:ea typeface="Times New Roman" panose="02020603050405020304" pitchFamily="18" charset="0"/>
              </a:rPr>
              <a:t>Free education - Sri Lankan government, on average,  spends a big amount  of money per-student (</a:t>
            </a:r>
            <a:r>
              <a:rPr lang="en-US" sz="2800" dirty="0" err="1" smtClean="0">
                <a:effectLst/>
                <a:latin typeface="Times New Roman" panose="02020603050405020304" pitchFamily="18" charset="0"/>
                <a:ea typeface="Times New Roman" panose="02020603050405020304" pitchFamily="18" charset="0"/>
              </a:rPr>
              <a:t>Rs</a:t>
            </a:r>
            <a:r>
              <a:rPr lang="en-US" sz="2800" dirty="0" smtClean="0">
                <a:effectLst/>
                <a:latin typeface="Times New Roman" panose="02020603050405020304" pitchFamily="18" charset="0"/>
                <a:ea typeface="Times New Roman" panose="02020603050405020304" pitchFamily="18" charset="0"/>
              </a:rPr>
              <a:t>. 11,804  in 2015 and Rs.11,357 in 2016) </a:t>
            </a:r>
            <a:endParaRPr lang="en-US" sz="2800" dirty="0"/>
          </a:p>
        </p:txBody>
      </p:sp>
      <p:sp>
        <p:nvSpPr>
          <p:cNvPr id="5" name="Rectangle 4"/>
          <p:cNvSpPr/>
          <p:nvPr/>
        </p:nvSpPr>
        <p:spPr>
          <a:xfrm>
            <a:off x="1842655" y="2921169"/>
            <a:ext cx="9504218" cy="2246769"/>
          </a:xfrm>
          <a:prstGeom prst="rect">
            <a:avLst/>
          </a:prstGeom>
        </p:spPr>
        <p:txBody>
          <a:bodyPr wrap="square">
            <a:spAutoFit/>
          </a:bodyPr>
          <a:lstStyle/>
          <a:p>
            <a:r>
              <a:rPr lang="en-US" sz="2800" dirty="0" smtClean="0">
                <a:effectLst/>
                <a:latin typeface="Times New Roman" panose="02020603050405020304" pitchFamily="18" charset="0"/>
                <a:ea typeface="SimSun" panose="02010600030101010101" pitchFamily="2" charset="-122"/>
              </a:rPr>
              <a:t>Among Sri Lankan students for private tutoring demand was very high since many years ago. In 1990, it was   to be 75%,  </a:t>
            </a:r>
          </a:p>
          <a:p>
            <a:r>
              <a:rPr lang="en-US" sz="2800" dirty="0" smtClean="0">
                <a:effectLst/>
                <a:latin typeface="Times New Roman" panose="02020603050405020304" pitchFamily="18" charset="0"/>
                <a:ea typeface="SimSun" panose="02010600030101010101" pitchFamily="2" charset="-122"/>
              </a:rPr>
              <a:t>the proportion is 62% among G.C.E (A.L) arts students, 67% for G.C.E (A.L) commerce students and 92% among G.C.E (A.L) science students in the same year (De Silva 1994). </a:t>
            </a:r>
            <a:endParaRPr lang="en-US" sz="2800" dirty="0"/>
          </a:p>
        </p:txBody>
      </p:sp>
    </p:spTree>
    <p:extLst>
      <p:ext uri="{BB962C8B-B14F-4D97-AF65-F5344CB8AC3E}">
        <p14:creationId xmlns:p14="http://schemas.microsoft.com/office/powerpoint/2010/main" val="10749914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595" y="1301827"/>
            <a:ext cx="10515600" cy="1325563"/>
          </a:xfrm>
        </p:spPr>
        <p:txBody>
          <a:bodyPr>
            <a:normAutofit fontScale="90000"/>
          </a:bodyPr>
          <a:lstStyle/>
          <a:p>
            <a:r>
              <a:rPr lang="en-US" dirty="0" smtClean="0"/>
              <a:t>Thanks for your attentive </a:t>
            </a:r>
            <a:r>
              <a:rPr lang="en-US" dirty="0" smtClean="0"/>
              <a:t>listening</a:t>
            </a:r>
            <a:br>
              <a:rPr lang="en-US" dirty="0" smtClean="0"/>
            </a:br>
            <a:r>
              <a:rPr lang="en-US" dirty="0" smtClean="0"/>
              <a:t/>
            </a:r>
            <a:br>
              <a:rPr lang="en-US" dirty="0" smtClean="0"/>
            </a:br>
            <a:r>
              <a:rPr lang="en-US" dirty="0" smtClean="0"/>
              <a:t>I welcome your constructive comments</a:t>
            </a:r>
            <a:endParaRPr lang="en-US" dirty="0"/>
          </a:p>
        </p:txBody>
      </p:sp>
    </p:spTree>
    <p:extLst>
      <p:ext uri="{BB962C8B-B14F-4D97-AF65-F5344CB8AC3E}">
        <p14:creationId xmlns:p14="http://schemas.microsoft.com/office/powerpoint/2010/main" val="1524249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3782" y="635086"/>
            <a:ext cx="10453254" cy="1578894"/>
          </a:xfrm>
          <a:prstGeom prst="rect">
            <a:avLst/>
          </a:prstGeom>
        </p:spPr>
        <p:txBody>
          <a:bodyPr wrap="square">
            <a:spAutoFit/>
          </a:bodyPr>
          <a:lstStyle/>
          <a:p>
            <a:pPr algn="just">
              <a:lnSpc>
                <a:spcPct val="115000"/>
              </a:lnSpc>
            </a:pPr>
            <a:r>
              <a:rPr lang="en-US" sz="2800" dirty="0" smtClean="0">
                <a:effectLst/>
                <a:latin typeface="Times New Roman" panose="02020603050405020304" pitchFamily="18" charset="0"/>
                <a:ea typeface="Calibri" panose="020F0502020204030204" pitchFamily="34" charset="0"/>
                <a:cs typeface="Iskoola Pota"/>
              </a:rPr>
              <a:t>However, contribution of </a:t>
            </a:r>
            <a:r>
              <a:rPr lang="en-US" sz="2800" dirty="0" smtClean="0">
                <a:effectLst/>
                <a:latin typeface="Times-Roman"/>
                <a:ea typeface="Calibri" panose="020F0502020204030204" pitchFamily="34" charset="0"/>
                <a:cs typeface="Times-Roman"/>
              </a:rPr>
              <a:t> shadow education to students’ academic achievement is still unclear and needs further analyses (</a:t>
            </a:r>
            <a:r>
              <a:rPr lang="en-US" sz="2800" dirty="0" err="1" smtClean="0">
                <a:effectLst/>
                <a:latin typeface="Times-Bold"/>
                <a:ea typeface="Calibri" panose="020F0502020204030204" pitchFamily="34" charset="0"/>
                <a:cs typeface="Times-Bold"/>
              </a:rPr>
              <a:t>Byun</a:t>
            </a:r>
            <a:r>
              <a:rPr lang="en-US" sz="2800" dirty="0" smtClean="0">
                <a:effectLst/>
                <a:latin typeface="Times-Bold"/>
                <a:ea typeface="Calibri" panose="020F0502020204030204" pitchFamily="34" charset="0"/>
                <a:cs typeface="Times-Bold"/>
              </a:rPr>
              <a:t> 2014: 54;  Cole 2017).</a:t>
            </a:r>
            <a:endParaRPr lang="en-US" sz="2800" dirty="0">
              <a:effectLst/>
              <a:latin typeface="Calibri" panose="020F0502020204030204" pitchFamily="34" charset="0"/>
              <a:ea typeface="Calibri" panose="020F0502020204030204" pitchFamily="34" charset="0"/>
              <a:cs typeface="Iskoola Pota"/>
            </a:endParaRPr>
          </a:p>
        </p:txBody>
      </p:sp>
      <p:sp>
        <p:nvSpPr>
          <p:cNvPr id="5" name="Rectangle 4"/>
          <p:cNvSpPr/>
          <p:nvPr/>
        </p:nvSpPr>
        <p:spPr>
          <a:xfrm>
            <a:off x="1163782" y="3655368"/>
            <a:ext cx="9954490" cy="1815882"/>
          </a:xfrm>
          <a:prstGeom prst="rect">
            <a:avLst/>
          </a:prstGeom>
        </p:spPr>
        <p:txBody>
          <a:bodyPr wrap="square">
            <a:spAutoFit/>
          </a:bodyPr>
          <a:lstStyle/>
          <a:p>
            <a:pPr marL="514350" indent="-514350">
              <a:buAutoNum type="alphaLcParenBoth"/>
            </a:pPr>
            <a:r>
              <a:rPr lang="en-US" sz="2800" dirty="0" smtClean="0">
                <a:effectLst/>
                <a:latin typeface="Times New Roman" panose="02020603050405020304" pitchFamily="18" charset="0"/>
                <a:ea typeface="Calibri" panose="020F0502020204030204" pitchFamily="34" charset="0"/>
              </a:rPr>
              <a:t>People always claim for free education. </a:t>
            </a:r>
          </a:p>
          <a:p>
            <a:pPr marL="514350" indent="-514350">
              <a:buAutoNum type="alphaLcParenBoth"/>
            </a:pPr>
            <a:r>
              <a:rPr lang="en-US" sz="2800" dirty="0" smtClean="0">
                <a:latin typeface="Times New Roman" panose="02020603050405020304" pitchFamily="18" charset="0"/>
                <a:ea typeface="Calibri" panose="020F0502020204030204" pitchFamily="34" charset="0"/>
              </a:rPr>
              <a:t>But </a:t>
            </a:r>
            <a:r>
              <a:rPr lang="en-US" sz="2800" dirty="0" smtClean="0">
                <a:effectLst/>
                <a:latin typeface="Times New Roman" panose="02020603050405020304" pitchFamily="18" charset="0"/>
                <a:ea typeface="Calibri" panose="020F0502020204030204" pitchFamily="34" charset="0"/>
              </a:rPr>
              <a:t> private tutoring is escalating. </a:t>
            </a:r>
          </a:p>
          <a:p>
            <a:pPr marL="514350" indent="-514350">
              <a:buAutoNum type="alphaLcParenBoth"/>
            </a:pPr>
            <a:r>
              <a:rPr lang="en-US" sz="2800" dirty="0" smtClean="0">
                <a:effectLst/>
                <a:latin typeface="Times New Roman" panose="02020603050405020304" pitchFamily="18" charset="0"/>
                <a:ea typeface="Calibri" panose="020F0502020204030204" pitchFamily="34" charset="0"/>
              </a:rPr>
              <a:t>As a result, household expenditure for private tutoring is also increasing</a:t>
            </a:r>
            <a:endParaRPr lang="en-US" sz="2800" dirty="0"/>
          </a:p>
        </p:txBody>
      </p:sp>
      <p:sp>
        <p:nvSpPr>
          <p:cNvPr id="6" name="Rectangle 5"/>
          <p:cNvSpPr/>
          <p:nvPr/>
        </p:nvSpPr>
        <p:spPr>
          <a:xfrm>
            <a:off x="1163782" y="2361524"/>
            <a:ext cx="2800767" cy="689099"/>
          </a:xfrm>
          <a:prstGeom prst="rect">
            <a:avLst/>
          </a:prstGeom>
        </p:spPr>
        <p:txBody>
          <a:bodyPr wrap="none">
            <a:spAutoFit/>
          </a:bodyPr>
          <a:lstStyle/>
          <a:p>
            <a:pPr algn="just">
              <a:lnSpc>
                <a:spcPct val="115000"/>
              </a:lnSpc>
            </a:pPr>
            <a:r>
              <a:rPr lang="en-US" sz="3600" b="1" dirty="0" smtClean="0">
                <a:effectLst/>
                <a:latin typeface="Times New Roman" panose="02020603050405020304" pitchFamily="18" charset="0"/>
                <a:ea typeface="SimSun" panose="02010600030101010101" pitchFamily="2" charset="-122"/>
                <a:cs typeface="Iskoola Pota"/>
              </a:rPr>
              <a:t>Observations</a:t>
            </a:r>
            <a:endParaRPr lang="en-US" sz="3600" b="1" dirty="0">
              <a:effectLst/>
              <a:latin typeface="Calibri" panose="020F0502020204030204" pitchFamily="34" charset="0"/>
              <a:ea typeface="Calibri" panose="020F0502020204030204" pitchFamily="34" charset="0"/>
              <a:cs typeface="Iskoola Pota"/>
            </a:endParaRPr>
          </a:p>
        </p:txBody>
      </p:sp>
    </p:spTree>
    <p:extLst>
      <p:ext uri="{BB962C8B-B14F-4D97-AF65-F5344CB8AC3E}">
        <p14:creationId xmlns:p14="http://schemas.microsoft.com/office/powerpoint/2010/main" val="1708609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4" name="Rectangle 3"/>
          <p:cNvSpPr/>
          <p:nvPr/>
        </p:nvSpPr>
        <p:spPr>
          <a:xfrm>
            <a:off x="838200" y="1690688"/>
            <a:ext cx="10515600" cy="2569934"/>
          </a:xfrm>
          <a:prstGeom prst="rect">
            <a:avLst/>
          </a:prstGeom>
        </p:spPr>
        <p:txBody>
          <a:bodyPr wrap="square">
            <a:spAutoFit/>
          </a:bodyPr>
          <a:lstStyle/>
          <a:p>
            <a:pPr algn="just">
              <a:lnSpc>
                <a:spcPct val="115000"/>
              </a:lnSpc>
            </a:pPr>
            <a:r>
              <a:rPr lang="en-US" sz="2800" dirty="0" smtClean="0">
                <a:effectLst/>
                <a:latin typeface="Times New Roman" panose="02020603050405020304" pitchFamily="18" charset="0"/>
                <a:ea typeface="Calibri" panose="020F0502020204030204" pitchFamily="34" charset="0"/>
                <a:cs typeface="Iskoola Pota"/>
              </a:rPr>
              <a:t>On this background, this study </a:t>
            </a:r>
            <a:r>
              <a:rPr lang="en-US" sz="2800" b="1" i="1" dirty="0" smtClean="0">
                <a:effectLst/>
                <a:latin typeface="Times New Roman" panose="02020603050405020304" pitchFamily="18" charset="0"/>
                <a:ea typeface="Calibri" panose="020F0502020204030204" pitchFamily="34" charset="0"/>
                <a:cs typeface="Iskoola Pota"/>
              </a:rPr>
              <a:t>firstly</a:t>
            </a:r>
            <a:r>
              <a:rPr lang="en-US" sz="2800" i="1" dirty="0" smtClean="0">
                <a:effectLst/>
                <a:latin typeface="Times New Roman" panose="02020603050405020304" pitchFamily="18" charset="0"/>
                <a:ea typeface="Calibri" panose="020F0502020204030204" pitchFamily="34" charset="0"/>
                <a:cs typeface="Iskoola Pota"/>
              </a:rPr>
              <a:t> </a:t>
            </a:r>
            <a:r>
              <a:rPr lang="en-US" sz="2800" dirty="0" smtClean="0">
                <a:effectLst/>
                <a:latin typeface="Times New Roman" panose="02020603050405020304" pitchFamily="18" charset="0"/>
                <a:ea typeface="Calibri" panose="020F0502020204030204" pitchFamily="34" charset="0"/>
                <a:cs typeface="Iskoola Pota"/>
              </a:rPr>
              <a:t>assesses individual contribution of public schools and private tutoring classes to student academic performance, </a:t>
            </a:r>
            <a:r>
              <a:rPr lang="en-US" sz="2800" b="1" i="1" dirty="0" smtClean="0">
                <a:effectLst/>
                <a:latin typeface="Times New Roman" panose="02020603050405020304" pitchFamily="18" charset="0"/>
                <a:ea typeface="Calibri" panose="020F0502020204030204" pitchFamily="34" charset="0"/>
                <a:cs typeface="Iskoola Pota"/>
              </a:rPr>
              <a:t>secondly</a:t>
            </a:r>
            <a:r>
              <a:rPr lang="en-US" sz="2800" dirty="0" smtClean="0">
                <a:effectLst/>
                <a:latin typeface="Times New Roman" panose="02020603050405020304" pitchFamily="18" charset="0"/>
                <a:ea typeface="Calibri" panose="020F0502020204030204" pitchFamily="34" charset="0"/>
                <a:cs typeface="Iskoola Pota"/>
              </a:rPr>
              <a:t> ascertains the reasons for the increasing demand for private tutoring  and  </a:t>
            </a:r>
            <a:r>
              <a:rPr lang="en-US" sz="2800" b="1" i="1" dirty="0" smtClean="0">
                <a:effectLst/>
                <a:latin typeface="Times New Roman" panose="02020603050405020304" pitchFamily="18" charset="0"/>
                <a:ea typeface="Calibri" panose="020F0502020204030204" pitchFamily="34" charset="0"/>
                <a:cs typeface="Iskoola Pota"/>
              </a:rPr>
              <a:t>finally</a:t>
            </a:r>
            <a:r>
              <a:rPr lang="en-US" sz="2800" dirty="0" smtClean="0">
                <a:effectLst/>
                <a:latin typeface="Times New Roman" panose="02020603050405020304" pitchFamily="18" charset="0"/>
                <a:ea typeface="Calibri" panose="020F0502020204030204" pitchFamily="34" charset="0"/>
                <a:cs typeface="Iskoola Pota"/>
              </a:rPr>
              <a:t> estimates </a:t>
            </a:r>
            <a:r>
              <a:rPr lang="en-US" sz="2800" dirty="0" smtClean="0">
                <a:effectLst/>
                <a:latin typeface="Times New Roman" panose="02020603050405020304" pitchFamily="18" charset="0"/>
                <a:ea typeface="SimSun" panose="02010600030101010101" pitchFamily="2" charset="-122"/>
                <a:cs typeface="Iskoola Pota"/>
              </a:rPr>
              <a:t>household expenditure for both public school education and private tutoring. </a:t>
            </a:r>
            <a:endParaRPr lang="en-US" sz="2800" dirty="0">
              <a:effectLst/>
              <a:latin typeface="Calibri" panose="020F0502020204030204" pitchFamily="34" charset="0"/>
              <a:ea typeface="Calibri" panose="020F0502020204030204" pitchFamily="34" charset="0"/>
              <a:cs typeface="Iskoola Pota"/>
            </a:endParaRPr>
          </a:p>
        </p:txBody>
      </p:sp>
    </p:spTree>
    <p:extLst>
      <p:ext uri="{BB962C8B-B14F-4D97-AF65-F5344CB8AC3E}">
        <p14:creationId xmlns:p14="http://schemas.microsoft.com/office/powerpoint/2010/main" val="300622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4" name="Rectangle 3"/>
          <p:cNvSpPr/>
          <p:nvPr/>
        </p:nvSpPr>
        <p:spPr>
          <a:xfrm>
            <a:off x="1122217" y="1939793"/>
            <a:ext cx="10598727" cy="3490186"/>
          </a:xfrm>
          <a:prstGeom prst="rect">
            <a:avLst/>
          </a:prstGeom>
        </p:spPr>
        <p:txBody>
          <a:bodyPr wrap="square">
            <a:spAutoFit/>
          </a:bodyPr>
          <a:lstStyle/>
          <a:p>
            <a:pPr algn="just">
              <a:lnSpc>
                <a:spcPct val="115000"/>
              </a:lnSpc>
            </a:pPr>
            <a:r>
              <a:rPr lang="en-US" sz="3200" dirty="0" smtClean="0">
                <a:effectLst/>
                <a:latin typeface="Times New Roman" panose="02020603050405020304" pitchFamily="18" charset="0"/>
                <a:ea typeface="SimSun" panose="02010600030101010101" pitchFamily="2" charset="-122"/>
                <a:cs typeface="Iskoola Pota"/>
              </a:rPr>
              <a:t>1. to determine the individual contribution of both public schools and private tutoring classes to students’ academic performance, </a:t>
            </a:r>
            <a:endParaRPr lang="en-US" sz="3200" dirty="0" smtClean="0">
              <a:effectLst/>
              <a:latin typeface="Calibri" panose="020F0502020204030204" pitchFamily="34" charset="0"/>
              <a:ea typeface="Calibri" panose="020F0502020204030204" pitchFamily="34" charset="0"/>
              <a:cs typeface="Iskoola Pota"/>
            </a:endParaRPr>
          </a:p>
          <a:p>
            <a:pPr algn="just">
              <a:lnSpc>
                <a:spcPct val="115000"/>
              </a:lnSpc>
            </a:pPr>
            <a:r>
              <a:rPr lang="en-US" sz="3200" dirty="0" smtClean="0">
                <a:effectLst/>
                <a:latin typeface="Times New Roman" panose="02020603050405020304" pitchFamily="18" charset="0"/>
                <a:ea typeface="SimSun" panose="02010600030101010101" pitchFamily="2" charset="-122"/>
                <a:cs typeface="Iskoola Pota"/>
              </a:rPr>
              <a:t>2. to estimate per student expenditure borne by households for  private tutoring, and</a:t>
            </a:r>
            <a:endParaRPr lang="en-US" sz="3200" dirty="0" smtClean="0">
              <a:effectLst/>
              <a:latin typeface="Calibri" panose="020F0502020204030204" pitchFamily="34" charset="0"/>
              <a:ea typeface="Calibri" panose="020F0502020204030204" pitchFamily="34" charset="0"/>
              <a:cs typeface="Iskoola Pota"/>
            </a:endParaRPr>
          </a:p>
          <a:p>
            <a:pPr algn="just">
              <a:lnSpc>
                <a:spcPct val="115000"/>
              </a:lnSpc>
            </a:pPr>
            <a:r>
              <a:rPr lang="en-US" sz="3200" dirty="0" smtClean="0">
                <a:effectLst/>
                <a:latin typeface="Times New Roman" panose="02020603050405020304" pitchFamily="18" charset="0"/>
                <a:ea typeface="SimSun" panose="02010600030101010101" pitchFamily="2" charset="-122"/>
                <a:cs typeface="Iskoola Pota"/>
              </a:rPr>
              <a:t>3. to ascertain reasons for demand for  private tutoring.</a:t>
            </a:r>
            <a:endParaRPr lang="en-US" sz="3200" dirty="0">
              <a:effectLst/>
              <a:latin typeface="Calibri" panose="020F0502020204030204" pitchFamily="34" charset="0"/>
              <a:ea typeface="Calibri" panose="020F0502020204030204" pitchFamily="34" charset="0"/>
              <a:cs typeface="Iskoola Pota"/>
            </a:endParaRPr>
          </a:p>
        </p:txBody>
      </p:sp>
    </p:spTree>
    <p:extLst>
      <p:ext uri="{BB962C8B-B14F-4D97-AF65-F5344CB8AC3E}">
        <p14:creationId xmlns:p14="http://schemas.microsoft.com/office/powerpoint/2010/main" val="1407838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10384"/>
          </a:xfrm>
        </p:spPr>
        <p:txBody>
          <a:bodyPr>
            <a:normAutofit fontScale="90000"/>
          </a:bodyPr>
          <a:lstStyle/>
          <a:p>
            <a:pPr marL="0" marR="0">
              <a:lnSpc>
                <a:spcPct val="115000"/>
              </a:lnSpc>
              <a:spcBef>
                <a:spcPts val="0"/>
              </a:spcBef>
              <a:spcAft>
                <a:spcPts val="0"/>
              </a:spcAft>
            </a:pPr>
            <a:r>
              <a:rPr lang="en-US" b="1" dirty="0" smtClean="0">
                <a:effectLst/>
                <a:latin typeface="Times New Roman" panose="02020603050405020304" pitchFamily="18" charset="0"/>
                <a:ea typeface="SimSun" panose="02010600030101010101" pitchFamily="2" charset="-122"/>
                <a:cs typeface="Iskoola Pota"/>
              </a:rPr>
              <a:t>Data, methods and analytical tools</a:t>
            </a:r>
            <a:r>
              <a:rPr lang="en-US" sz="4000" dirty="0" smtClean="0">
                <a:effectLst/>
                <a:latin typeface="Calibri" panose="020F0502020204030204" pitchFamily="34" charset="0"/>
                <a:ea typeface="Calibri" panose="020F0502020204030204" pitchFamily="34" charset="0"/>
                <a:cs typeface="Iskoola Pota"/>
              </a:rPr>
              <a:t/>
            </a:r>
            <a:br>
              <a:rPr lang="en-US" sz="4000" dirty="0" smtClean="0">
                <a:effectLst/>
                <a:latin typeface="Calibri" panose="020F0502020204030204" pitchFamily="34" charset="0"/>
                <a:ea typeface="Calibri" panose="020F0502020204030204" pitchFamily="34" charset="0"/>
                <a:cs typeface="Iskoola Pota"/>
              </a:rPr>
            </a:br>
            <a:endParaRPr lang="en-US" dirty="0"/>
          </a:p>
        </p:txBody>
      </p:sp>
      <p:sp>
        <p:nvSpPr>
          <p:cNvPr id="4" name="Rectangle 3"/>
          <p:cNvSpPr/>
          <p:nvPr/>
        </p:nvSpPr>
        <p:spPr>
          <a:xfrm>
            <a:off x="446857" y="1177729"/>
            <a:ext cx="11853501" cy="5016758"/>
          </a:xfrm>
          <a:prstGeom prst="rect">
            <a:avLst/>
          </a:prstGeom>
        </p:spPr>
        <p:txBody>
          <a:bodyPr wrap="none">
            <a:spAutoFit/>
          </a:bodyPr>
          <a:lstStyle/>
          <a:p>
            <a:pPr marL="514350" indent="-514350">
              <a:buAutoNum type="alphaLcParenBoth"/>
            </a:pPr>
            <a:r>
              <a:rPr lang="en-US" sz="3200" dirty="0" smtClean="0">
                <a:effectLst/>
                <a:latin typeface="Times New Roman" panose="02020603050405020304" pitchFamily="18" charset="0"/>
                <a:ea typeface="SimSun" panose="02010600030101010101" pitchFamily="2" charset="-122"/>
              </a:rPr>
              <a:t>Student performance is available in Department of Examinations</a:t>
            </a:r>
          </a:p>
          <a:p>
            <a:pPr marL="514350" indent="-514350">
              <a:buAutoNum type="alphaLcParenBoth"/>
            </a:pPr>
            <a:r>
              <a:rPr lang="en-US" sz="3200" dirty="0" smtClean="0">
                <a:effectLst/>
                <a:latin typeface="Times New Roman" panose="02020603050405020304" pitchFamily="18" charset="0"/>
                <a:ea typeface="SimSun" panose="02010600030101010101" pitchFamily="2" charset="-122"/>
              </a:rPr>
              <a:t>the attendance of students and the extent of teaching </a:t>
            </a:r>
          </a:p>
          <a:p>
            <a:r>
              <a:rPr lang="en-US" sz="3200" dirty="0">
                <a:latin typeface="Times New Roman" panose="02020603050405020304" pitchFamily="18" charset="0"/>
                <a:ea typeface="SimSun" panose="02010600030101010101" pitchFamily="2" charset="-122"/>
              </a:rPr>
              <a:t> </a:t>
            </a:r>
            <a:r>
              <a:rPr lang="en-US" sz="3200" dirty="0" smtClean="0">
                <a:effectLst/>
                <a:latin typeface="Times New Roman" panose="02020603050405020304" pitchFamily="18" charset="0"/>
                <a:ea typeface="SimSun" panose="02010600030101010101" pitchFamily="2" charset="-122"/>
              </a:rPr>
              <a:t>(the coverage of subject matter) in public schools and private tuition </a:t>
            </a:r>
          </a:p>
          <a:p>
            <a:r>
              <a:rPr lang="en-US" sz="3200" dirty="0">
                <a:latin typeface="Times New Roman" panose="02020603050405020304" pitchFamily="18" charset="0"/>
                <a:ea typeface="SimSun" panose="02010600030101010101" pitchFamily="2" charset="-122"/>
              </a:rPr>
              <a:t> </a:t>
            </a:r>
            <a:r>
              <a:rPr lang="en-US" sz="3200" dirty="0" smtClean="0">
                <a:effectLst/>
                <a:latin typeface="Times New Roman" panose="02020603050405020304" pitchFamily="18" charset="0"/>
                <a:ea typeface="SimSun" panose="02010600030101010101" pitchFamily="2" charset="-122"/>
              </a:rPr>
              <a:t>classes, household expenditure borne for  private tutoring need to</a:t>
            </a:r>
          </a:p>
          <a:p>
            <a:r>
              <a:rPr lang="en-US" sz="3200" dirty="0" smtClean="0">
                <a:effectLst/>
                <a:latin typeface="Times New Roman" panose="02020603050405020304" pitchFamily="18" charset="0"/>
                <a:ea typeface="SimSun" panose="02010600030101010101" pitchFamily="2" charset="-122"/>
              </a:rPr>
              <a:t> be gathered. </a:t>
            </a:r>
          </a:p>
          <a:p>
            <a:r>
              <a:rPr lang="en-US" sz="3200" dirty="0" smtClean="0">
                <a:effectLst/>
                <a:latin typeface="Times New Roman" panose="02020603050405020304" pitchFamily="18" charset="0"/>
                <a:ea typeface="SimSun" panose="02010600030101010101" pitchFamily="2" charset="-122"/>
              </a:rPr>
              <a:t> These data gathered from a sample of 100 students who completed</a:t>
            </a:r>
          </a:p>
          <a:p>
            <a:r>
              <a:rPr lang="en-US" sz="3200" dirty="0" smtClean="0">
                <a:effectLst/>
                <a:latin typeface="Times New Roman" panose="02020603050405020304" pitchFamily="18" charset="0"/>
                <a:ea typeface="SimSun" panose="02010600030101010101" pitchFamily="2" charset="-122"/>
              </a:rPr>
              <a:t> G.C.E (O.L) examination in December 2017 and 300 students who</a:t>
            </a:r>
          </a:p>
          <a:p>
            <a:r>
              <a:rPr lang="en-US" sz="3200" dirty="0" smtClean="0">
                <a:effectLst/>
                <a:latin typeface="Times New Roman" panose="02020603050405020304" pitchFamily="18" charset="0"/>
                <a:ea typeface="SimSun" panose="02010600030101010101" pitchFamily="2" charset="-122"/>
              </a:rPr>
              <a:t>completed their G.C.E. (A.L) examination in August 2017 were </a:t>
            </a:r>
          </a:p>
          <a:p>
            <a:r>
              <a:rPr lang="en-US" sz="3200" dirty="0" smtClean="0">
                <a:effectLst/>
                <a:latin typeface="Times New Roman" panose="02020603050405020304" pitchFamily="18" charset="0"/>
                <a:ea typeface="SimSun" panose="02010600030101010101" pitchFamily="2" charset="-122"/>
              </a:rPr>
              <a:t>randomly selected so that sampled G.C.E (A.L) students represent </a:t>
            </a:r>
          </a:p>
          <a:p>
            <a:r>
              <a:rPr lang="en-US" sz="3200" dirty="0" smtClean="0">
                <a:effectLst/>
                <a:latin typeface="Times New Roman" panose="02020603050405020304" pitchFamily="18" charset="0"/>
                <a:ea typeface="SimSun" panose="02010600030101010101" pitchFamily="2" charset="-122"/>
              </a:rPr>
              <a:t>4  subject streams i.e.  arts, science, technology  and  commerce. </a:t>
            </a:r>
            <a:endParaRPr lang="en-US" sz="3200" dirty="0"/>
          </a:p>
        </p:txBody>
      </p:sp>
    </p:spTree>
    <p:extLst>
      <p:ext uri="{BB962C8B-B14F-4D97-AF65-F5344CB8AC3E}">
        <p14:creationId xmlns:p14="http://schemas.microsoft.com/office/powerpoint/2010/main" val="2004949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data</a:t>
            </a:r>
            <a:endParaRPr lang="en-US" dirty="0"/>
          </a:p>
        </p:txBody>
      </p:sp>
      <p:sp>
        <p:nvSpPr>
          <p:cNvPr id="4" name="Rectangle 3"/>
          <p:cNvSpPr/>
          <p:nvPr/>
        </p:nvSpPr>
        <p:spPr>
          <a:xfrm>
            <a:off x="900546" y="1690688"/>
            <a:ext cx="10453254" cy="2397451"/>
          </a:xfrm>
          <a:prstGeom prst="rect">
            <a:avLst/>
          </a:prstGeom>
        </p:spPr>
        <p:txBody>
          <a:bodyPr wrap="square">
            <a:spAutoFit/>
          </a:bodyPr>
          <a:lstStyle/>
          <a:p>
            <a:pPr algn="just">
              <a:lnSpc>
                <a:spcPct val="107000"/>
              </a:lnSpc>
              <a:spcAft>
                <a:spcPts val="800"/>
              </a:spcAft>
            </a:pPr>
            <a:r>
              <a:rPr lang="en-US" sz="2800" dirty="0" smtClean="0">
                <a:effectLst/>
                <a:latin typeface="Times New Roman" panose="02020603050405020304" pitchFamily="18" charset="0"/>
                <a:ea typeface="SimSun" panose="02010600030101010101" pitchFamily="2" charset="-122"/>
                <a:cs typeface="Iskoola Pota"/>
              </a:rPr>
              <a:t>In addition, selected public sector officials of the Department of Education, principals of selected schools, the officials of private tuition classes and famous teachers who conduct private tuition classes were interviewed in order to collect preliminary data that were helpful to design the questionnaires.  </a:t>
            </a:r>
            <a:endParaRPr lang="en-US" sz="2800" dirty="0">
              <a:effectLst/>
              <a:latin typeface="Calibri" panose="020F0502020204030204" pitchFamily="34" charset="0"/>
              <a:ea typeface="Calibri" panose="020F0502020204030204" pitchFamily="34" charset="0"/>
              <a:cs typeface="Iskoola Pota"/>
            </a:endParaRPr>
          </a:p>
        </p:txBody>
      </p:sp>
    </p:spTree>
    <p:extLst>
      <p:ext uri="{BB962C8B-B14F-4D97-AF65-F5344CB8AC3E}">
        <p14:creationId xmlns:p14="http://schemas.microsoft.com/office/powerpoint/2010/main" val="1738802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472" y="113505"/>
            <a:ext cx="10515600" cy="1325563"/>
          </a:xfrm>
        </p:spPr>
        <p:txBody>
          <a:bodyPr/>
          <a:lstStyle/>
          <a:p>
            <a:r>
              <a:rPr lang="en-US" dirty="0" smtClean="0"/>
              <a:t>Analytical tools</a:t>
            </a:r>
            <a:endParaRPr lang="en-US"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996325800"/>
              </p:ext>
            </p:extLst>
          </p:nvPr>
        </p:nvGraphicFramePr>
        <p:xfrm>
          <a:off x="526472" y="1439068"/>
          <a:ext cx="5314986" cy="868364"/>
        </p:xfrm>
        <a:graphic>
          <a:graphicData uri="http://schemas.openxmlformats.org/presentationml/2006/ole">
            <mc:AlternateContent xmlns:mc="http://schemas.openxmlformats.org/markup-compatibility/2006">
              <mc:Choice xmlns:v="urn:schemas-microsoft-com:vml" Requires="v">
                <p:oleObj spid="_x0000_s1046" name="Equation" r:id="rId3" imgW="1714320" imgH="241200" progId="Equation.3">
                  <p:embed/>
                </p:oleObj>
              </mc:Choice>
              <mc:Fallback>
                <p:oleObj name="Equation" r:id="rId3" imgW="1714320" imgH="241200" progId="Equation.3">
                  <p:embed/>
                  <p:pic>
                    <p:nvPicPr>
                      <p:cNvPr id="0" name="Object 1"/>
                      <p:cNvPicPr>
                        <a:picLocks noChangeAspect="1" noChangeArrowheads="1"/>
                      </p:cNvPicPr>
                      <p:nvPr/>
                    </p:nvPicPr>
                    <p:blipFill>
                      <a:blip r:embed="rId4"/>
                      <a:srcRect/>
                      <a:stretch>
                        <a:fillRect/>
                      </a:stretch>
                    </p:blipFill>
                    <p:spPr bwMode="auto">
                      <a:xfrm>
                        <a:off x="526472" y="1439068"/>
                        <a:ext cx="5314986" cy="868364"/>
                      </a:xfrm>
                      <a:prstGeom prst="rect">
                        <a:avLst/>
                      </a:prstGeom>
                      <a:noFill/>
                    </p:spPr>
                  </p:pic>
                </p:oleObj>
              </mc:Fallback>
            </mc:AlternateContent>
          </a:graphicData>
        </a:graphic>
      </p:graphicFrame>
      <p:sp>
        <p:nvSpPr>
          <p:cNvPr id="6" name="Rectangle 3"/>
          <p:cNvSpPr>
            <a:spLocks noChangeArrowheads="1"/>
          </p:cNvSpPr>
          <p:nvPr/>
        </p:nvSpPr>
        <p:spPr bwMode="auto">
          <a:xfrm>
            <a:off x="52138" y="2205494"/>
            <a:ext cx="1222963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Y</a:t>
            </a:r>
            <a:r>
              <a:rPr kumimoji="0" lang="en-US" sz="2800" b="0" i="0" u="none" strike="noStrike" cap="none" normalizeH="0" baseline="-3000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i </a:t>
            </a:r>
            <a:r>
              <a:rPr kumimoji="0" lang="en-US" sz="28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is the </a:t>
            </a:r>
            <a:r>
              <a:rPr kumimoji="0" lang="en-US" sz="2800" b="0" i="0" u="none" strike="noStrike" cap="none" normalizeH="0" baseline="0" dirty="0" err="1"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i</a:t>
            </a:r>
            <a:r>
              <a:rPr kumimoji="0" lang="en-US" sz="2800" b="0" i="0" u="none" strike="noStrike" cap="none" normalizeH="0" baseline="30000" dirty="0" err="1"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th</a:t>
            </a:r>
            <a:r>
              <a:rPr kumimoji="0" lang="en-US" sz="2800" b="0" i="0" u="none" strike="noStrike" cap="none" normalizeH="0" baseline="3000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sz="28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student</a:t>
            </a:r>
            <a:r>
              <a:rPr kumimoji="0" lang="en-US" sz="2800" b="0" i="0" u="none" strike="noStrike" cap="none" normalizeH="0" baseline="0" dirty="0" smtClean="0">
                <a:ln>
                  <a:noFill/>
                </a:ln>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a:t>
            </a:r>
            <a:r>
              <a:rPr kumimoji="0" lang="en-US" sz="28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s academic performance,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X</a:t>
            </a:r>
            <a:r>
              <a:rPr kumimoji="0" lang="en-US" sz="2800" b="0" i="0" u="none" strike="noStrike" cap="none" normalizeH="0" baseline="-3000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1i </a:t>
            </a:r>
            <a:r>
              <a:rPr kumimoji="0" lang="en-US" sz="28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is the time period of the </a:t>
            </a:r>
            <a:r>
              <a:rPr kumimoji="0" lang="en-US" sz="2800" b="0" i="0" u="none" strike="noStrike" cap="none" normalizeH="0" baseline="0" dirty="0" err="1"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i</a:t>
            </a:r>
            <a:r>
              <a:rPr kumimoji="0" lang="en-US" sz="2800" b="0" i="0" u="none" strike="noStrike" cap="none" normalizeH="0" baseline="30000" dirty="0" err="1"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th</a:t>
            </a:r>
            <a:r>
              <a:rPr kumimoji="0" lang="en-US" sz="28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student spent in studying in his or her public school</a:t>
            </a:r>
            <a:r>
              <a:rPr kumimoji="0" lang="en-US" sz="12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X</a:t>
            </a:r>
            <a:r>
              <a:rPr kumimoji="0" lang="en-US" sz="2800" b="0" i="0" u="none" strike="noStrike" cap="none" normalizeH="0" baseline="-3000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2i </a:t>
            </a:r>
            <a:r>
              <a:rPr kumimoji="0" lang="en-US" sz="28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is the time of the </a:t>
            </a:r>
            <a:r>
              <a:rPr kumimoji="0" lang="en-US" sz="2800" b="0" i="0" u="none" strike="noStrike" cap="none" normalizeH="0" baseline="0" dirty="0" err="1"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i</a:t>
            </a:r>
            <a:r>
              <a:rPr kumimoji="0" lang="en-US" sz="2800" b="0" i="0" u="none" strike="noStrike" cap="none" normalizeH="0" baseline="30000" dirty="0" err="1"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th</a:t>
            </a:r>
            <a:r>
              <a:rPr kumimoji="0" lang="en-US" sz="28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student spent in studying in his or her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tutoring class/classes, β</a:t>
            </a:r>
            <a:r>
              <a:rPr kumimoji="0" lang="en-US" sz="2800" b="0" i="0" u="none" strike="noStrike" cap="none" normalizeH="0" baseline="-30000" dirty="0" err="1"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i</a:t>
            </a:r>
            <a:r>
              <a:rPr kumimoji="0" lang="en-US" sz="28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is the parameters to be estimated and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sz="2800" b="0" i="0" u="none" strike="noStrike" cap="none" normalizeH="0" baseline="0" dirty="0" err="1"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U</a:t>
            </a:r>
            <a:r>
              <a:rPr kumimoji="0" lang="en-US" sz="2800" b="0" i="0" u="none" strike="noStrike" cap="none" normalizeH="0" baseline="-30000" dirty="0" err="1"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i</a:t>
            </a:r>
            <a:r>
              <a:rPr kumimoji="0" lang="en-US" sz="28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is the residual term.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In addition to these models, descriptive statistics were used in estimating</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household expenditure for education. </a:t>
            </a:r>
            <a:endParaRPr kumimoji="0" lang="en-US"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35478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2109" y="0"/>
            <a:ext cx="10515600" cy="1325563"/>
          </a:xfrm>
        </p:spPr>
        <p:txBody>
          <a:bodyPr>
            <a:normAutofit/>
          </a:bodyPr>
          <a:lstStyle/>
          <a:p>
            <a:r>
              <a:rPr lang="en-US" sz="3200" b="1" dirty="0" smtClean="0"/>
              <a:t>Results – Tuition fee</a:t>
            </a:r>
            <a:endParaRPr lang="en-US" sz="3200" b="1" dirty="0"/>
          </a:p>
        </p:txBody>
      </p:sp>
      <p:sp>
        <p:nvSpPr>
          <p:cNvPr id="4" name="Rectangle 3"/>
          <p:cNvSpPr/>
          <p:nvPr/>
        </p:nvSpPr>
        <p:spPr>
          <a:xfrm>
            <a:off x="942109" y="1159308"/>
            <a:ext cx="10778836" cy="1384995"/>
          </a:xfrm>
          <a:prstGeom prst="rect">
            <a:avLst/>
          </a:prstGeom>
        </p:spPr>
        <p:txBody>
          <a:bodyPr wrap="square">
            <a:spAutoFit/>
          </a:bodyPr>
          <a:lstStyle/>
          <a:p>
            <a:r>
              <a:rPr lang="en-US" sz="2800" dirty="0" smtClean="0">
                <a:effectLst/>
                <a:latin typeface="Times New Roman" panose="02020603050405020304" pitchFamily="18" charset="0"/>
                <a:ea typeface="Calibri" panose="020F0502020204030204" pitchFamily="34" charset="0"/>
              </a:rPr>
              <a:t>Out of all G.C.E (O.L) subjects studied in private  tuition classes by students, tuition fee is very high for French, Western Music,  English  Literature, Art, Dancing and IT.</a:t>
            </a:r>
            <a:endParaRPr lang="en-US" sz="2800" dirty="0"/>
          </a:p>
        </p:txBody>
      </p:sp>
      <p:sp>
        <p:nvSpPr>
          <p:cNvPr id="5" name="Rectangle 4"/>
          <p:cNvSpPr/>
          <p:nvPr/>
        </p:nvSpPr>
        <p:spPr>
          <a:xfrm>
            <a:off x="775855" y="2824077"/>
            <a:ext cx="9698182" cy="1384995"/>
          </a:xfrm>
          <a:prstGeom prst="rect">
            <a:avLst/>
          </a:prstGeom>
        </p:spPr>
        <p:txBody>
          <a:bodyPr wrap="square">
            <a:spAutoFit/>
          </a:bodyPr>
          <a:lstStyle/>
          <a:p>
            <a:r>
              <a:rPr lang="en-US" sz="2800" dirty="0" smtClean="0">
                <a:effectLst/>
                <a:latin typeface="Times New Roman" panose="02020603050405020304" pitchFamily="18" charset="0"/>
                <a:ea typeface="Calibri" panose="020F0502020204030204" pitchFamily="34" charset="0"/>
              </a:rPr>
              <a:t>However, when compulsory subjects for the G.C.E (O.L) are  considered, tuition fee is the highest for mathematics and followed by science.</a:t>
            </a:r>
            <a:endParaRPr lang="en-US" sz="2800" dirty="0"/>
          </a:p>
        </p:txBody>
      </p:sp>
      <p:sp>
        <p:nvSpPr>
          <p:cNvPr id="6" name="Rectangle 5"/>
          <p:cNvSpPr/>
          <p:nvPr/>
        </p:nvSpPr>
        <p:spPr>
          <a:xfrm>
            <a:off x="775855" y="4488846"/>
            <a:ext cx="10681854" cy="1815882"/>
          </a:xfrm>
          <a:prstGeom prst="rect">
            <a:avLst/>
          </a:prstGeom>
        </p:spPr>
        <p:txBody>
          <a:bodyPr wrap="square">
            <a:spAutoFit/>
          </a:bodyPr>
          <a:lstStyle/>
          <a:p>
            <a:r>
              <a:rPr lang="en-US" sz="2800" dirty="0" smtClean="0">
                <a:effectLst/>
                <a:latin typeface="Times New Roman" panose="02020603050405020304" pitchFamily="18" charset="0"/>
                <a:ea typeface="Calibri" panose="020F0502020204030204" pitchFamily="34" charset="0"/>
              </a:rPr>
              <a:t>In the case of G.C.E (A.L)  monthly tuition fee of all the subjects of all streams is greater than </a:t>
            </a:r>
            <a:r>
              <a:rPr lang="en-US" sz="2800" dirty="0" err="1" smtClean="0">
                <a:effectLst/>
                <a:latin typeface="Times New Roman" panose="02020603050405020304" pitchFamily="18" charset="0"/>
                <a:ea typeface="Calibri" panose="020F0502020204030204" pitchFamily="34" charset="0"/>
              </a:rPr>
              <a:t>Rs</a:t>
            </a:r>
            <a:r>
              <a:rPr lang="en-US" sz="2800" dirty="0" smtClean="0">
                <a:effectLst/>
                <a:latin typeface="Times New Roman" panose="02020603050405020304" pitchFamily="18" charset="0"/>
                <a:ea typeface="Calibri" panose="020F0502020204030204" pitchFamily="34" charset="0"/>
              </a:rPr>
              <a:t>. 1000 which is equal to the   monthly per-student expenditure borne by the government at present for public school education.</a:t>
            </a:r>
            <a:endParaRPr lang="en-US" sz="2800" dirty="0"/>
          </a:p>
        </p:txBody>
      </p:sp>
    </p:spTree>
    <p:extLst>
      <p:ext uri="{BB962C8B-B14F-4D97-AF65-F5344CB8AC3E}">
        <p14:creationId xmlns:p14="http://schemas.microsoft.com/office/powerpoint/2010/main" val="3685353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196</TotalTime>
  <Words>1290</Words>
  <Application>Microsoft Office PowerPoint</Application>
  <PresentationFormat>Widescreen</PresentationFormat>
  <Paragraphs>126</Paragraphs>
  <Slides>20</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30" baseType="lpstr">
      <vt:lpstr>SimSun</vt:lpstr>
      <vt:lpstr>Arial</vt:lpstr>
      <vt:lpstr>Calibri</vt:lpstr>
      <vt:lpstr>Calibri Light</vt:lpstr>
      <vt:lpstr>Iskoola Pota</vt:lpstr>
      <vt:lpstr>Times New Roman</vt:lpstr>
      <vt:lpstr>Times-Bold</vt:lpstr>
      <vt:lpstr>Times-Roman</vt:lpstr>
      <vt:lpstr>Office Theme</vt:lpstr>
      <vt:lpstr>Equation</vt:lpstr>
      <vt:lpstr>PowerPoint Presentation</vt:lpstr>
      <vt:lpstr>PowerPoint Presentation</vt:lpstr>
      <vt:lpstr>PowerPoint Presentation</vt:lpstr>
      <vt:lpstr>Problem</vt:lpstr>
      <vt:lpstr>Objectives</vt:lpstr>
      <vt:lpstr>Data, methods and analytical tools </vt:lpstr>
      <vt:lpstr>Primary data</vt:lpstr>
      <vt:lpstr>Analytical tools</vt:lpstr>
      <vt:lpstr>Results – Tuition fee</vt:lpstr>
      <vt:lpstr>PowerPoint Presentation</vt:lpstr>
      <vt:lpstr>Results – demand for subjects</vt:lpstr>
      <vt:lpstr>PowerPoint Presentation</vt:lpstr>
      <vt:lpstr>Reasons for attending private tuition classes</vt:lpstr>
      <vt:lpstr>PowerPoint Presentation</vt:lpstr>
      <vt:lpstr>PowerPoint Presentation</vt:lpstr>
      <vt:lpstr>Regression results</vt:lpstr>
      <vt:lpstr>PowerPoint Presentation</vt:lpstr>
      <vt:lpstr>Conclusions</vt:lpstr>
      <vt:lpstr>PowerPoint Presentation</vt:lpstr>
      <vt:lpstr>Thanks for your attentive listening  I welcome your constructive comments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Tikiri</dc:creator>
  <cp:lastModifiedBy>Tikiri</cp:lastModifiedBy>
  <cp:revision>23</cp:revision>
  <dcterms:created xsi:type="dcterms:W3CDTF">2019-09-22T08:07:28Z</dcterms:created>
  <dcterms:modified xsi:type="dcterms:W3CDTF">2019-09-22T11:25:22Z</dcterms:modified>
</cp:coreProperties>
</file>